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400" r:id="rId3"/>
    <p:sldId id="420" r:id="rId4"/>
    <p:sldId id="440" r:id="rId5"/>
    <p:sldId id="441" r:id="rId6"/>
    <p:sldId id="443" r:id="rId7"/>
    <p:sldId id="444" r:id="rId8"/>
    <p:sldId id="445" r:id="rId9"/>
    <p:sldId id="447" r:id="rId10"/>
    <p:sldId id="449" r:id="rId11"/>
    <p:sldId id="446" r:id="rId12"/>
    <p:sldId id="450" r:id="rId13"/>
    <p:sldId id="351" r:id="rId14"/>
    <p:sldId id="373" r:id="rId15"/>
    <p:sldId id="374" r:id="rId16"/>
    <p:sldId id="452" r:id="rId17"/>
    <p:sldId id="464" r:id="rId18"/>
    <p:sldId id="385" r:id="rId19"/>
    <p:sldId id="386" r:id="rId20"/>
    <p:sldId id="394" r:id="rId21"/>
    <p:sldId id="397" r:id="rId22"/>
    <p:sldId id="413" r:id="rId23"/>
    <p:sldId id="453" r:id="rId24"/>
    <p:sldId id="454" r:id="rId25"/>
    <p:sldId id="451" r:id="rId26"/>
    <p:sldId id="456" r:id="rId27"/>
    <p:sldId id="457" r:id="rId28"/>
    <p:sldId id="458" r:id="rId29"/>
    <p:sldId id="459" r:id="rId30"/>
    <p:sldId id="460" r:id="rId31"/>
    <p:sldId id="461" r:id="rId32"/>
    <p:sldId id="462" r:id="rId33"/>
    <p:sldId id="463" r:id="rId34"/>
    <p:sldId id="455" r:id="rId35"/>
    <p:sldId id="465" r:id="rId36"/>
    <p:sldId id="466" r:id="rId37"/>
    <p:sldId id="467" r:id="rId38"/>
    <p:sldId id="468" r:id="rId39"/>
    <p:sldId id="442" r:id="rId40"/>
    <p:sldId id="46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72"/>
    <p:restoredTop sz="94618"/>
  </p:normalViewPr>
  <p:slideViewPr>
    <p:cSldViewPr snapToGrid="0" snapToObjects="1">
      <p:cViewPr>
        <p:scale>
          <a:sx n="120" d="100"/>
          <a:sy n="120" d="100"/>
        </p:scale>
        <p:origin x="-2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90400-F047-B040-A351-EDC69D07F858}" type="datetimeFigureOut">
              <a:rPr lang="en-US" smtClean="0"/>
              <a:t>9/5/18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B17C2-10D1-1041-AC7E-5F4E3601D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67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Fall 2018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Rectangle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818722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95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841702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57853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082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77880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53986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111541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1922557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7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2042117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Fall 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CS596 Machine Learning, SDSU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6B5E5EC-DA74-4BEB-88AD-2C8A9185000E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2063026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12" Type="http://schemas.openxmlformats.org/officeDocument/2006/relationships/image" Target="../media/image34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11" Type="http://schemas.openxmlformats.org/officeDocument/2006/relationships/image" Target="../media/image33.emf"/><Relationship Id="rId5" Type="http://schemas.openxmlformats.org/officeDocument/2006/relationships/image" Target="../media/image35.emf"/><Relationship Id="rId10" Type="http://schemas.openxmlformats.org/officeDocument/2006/relationships/image" Target="../media/image43.png"/><Relationship Id="rId4" Type="http://schemas.openxmlformats.org/officeDocument/2006/relationships/image" Target="../media/image28.emf"/><Relationship Id="rId9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7.png"/><Relationship Id="rId7" Type="http://schemas.openxmlformats.org/officeDocument/2006/relationships/image" Target="../media/image40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5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50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27.emf"/><Relationship Id="rId7" Type="http://schemas.openxmlformats.org/officeDocument/2006/relationships/image" Target="../media/image81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5" Type="http://schemas.openxmlformats.org/officeDocument/2006/relationships/image" Target="../media/image28.emf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github.com/aymericdamien/TensorFlow-Exampl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tiff"/><Relationship Id="rId7" Type="http://schemas.openxmlformats.org/officeDocument/2006/relationships/image" Target="../media/image20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11" Type="http://schemas.openxmlformats.org/officeDocument/2006/relationships/image" Target="../media/image24.emf"/><Relationship Id="rId5" Type="http://schemas.openxmlformats.org/officeDocument/2006/relationships/image" Target="../media/image18.svg"/><Relationship Id="rId10" Type="http://schemas.openxmlformats.org/officeDocument/2006/relationships/image" Target="../media/image23.emf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3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12" Type="http://schemas.openxmlformats.org/officeDocument/2006/relationships/image" Target="../media/image32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11" Type="http://schemas.openxmlformats.org/officeDocument/2006/relationships/image" Target="../media/image36.png"/><Relationship Id="rId5" Type="http://schemas.openxmlformats.org/officeDocument/2006/relationships/image" Target="../media/image28.emf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7.emf"/><Relationship Id="rId9" Type="http://schemas.openxmlformats.org/officeDocument/2006/relationships/image" Target="../media/image31.emf"/><Relationship Id="rId14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4: Linear Regression 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Instructor: Yang Xu</a:t>
            </a:r>
          </a:p>
          <a:p>
            <a:r>
              <a:rPr lang="en-US" dirty="0"/>
              <a:t>Slides adopted from </a:t>
            </a:r>
            <a:r>
              <a:rPr lang="en-US" dirty="0" err="1"/>
              <a:t>Xiaobai</a:t>
            </a:r>
            <a:r>
              <a:rPr lang="en-US" dirty="0"/>
              <a:t> Liu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351F4-56B1-E348-9963-28971EF54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91499-6F18-D94C-9DE7-E1BC66E86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FE825-6761-664A-9D87-78B261B6C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54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8C0A-73B7-494D-81FF-10E743E2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 demo of GD (cont.)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D4A856-12F7-E14B-B05F-A5FC4E6D8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A3E51-B72D-4F48-A0E7-35CFF7345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D9227-B78B-E24D-92A4-E7B49EED9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E57EAC-2D95-464D-B995-CE3DECAA081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Different initial position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14D4F5-420F-7640-A5A8-0937A3492CB4}"/>
              </a:ext>
            </a:extLst>
          </p:cNvPr>
          <p:cNvGrpSpPr/>
          <p:nvPr/>
        </p:nvGrpSpPr>
        <p:grpSpPr>
          <a:xfrm>
            <a:off x="1642533" y="2289809"/>
            <a:ext cx="4030133" cy="2796541"/>
            <a:chOff x="2548467" y="2294467"/>
            <a:chExt cx="4030133" cy="279654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65F3DB-C83F-F445-97FF-051244B69851}"/>
                </a:ext>
              </a:extLst>
            </p:cNvPr>
            <p:cNvCxnSpPr/>
            <p:nvPr/>
          </p:nvCxnSpPr>
          <p:spPr>
            <a:xfrm flipV="1">
              <a:off x="2548467" y="2540000"/>
              <a:ext cx="0" cy="22690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CB3C8B0-E7F1-654F-AF56-90DFBC5BB8D8}"/>
                </a:ext>
              </a:extLst>
            </p:cNvPr>
            <p:cNvCxnSpPr/>
            <p:nvPr/>
          </p:nvCxnSpPr>
          <p:spPr>
            <a:xfrm>
              <a:off x="2548467" y="4809067"/>
              <a:ext cx="39793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89A3119-38E0-BB47-9685-8D3D5A4111F0}"/>
                </a:ext>
              </a:extLst>
            </p:cNvPr>
            <p:cNvSpPr/>
            <p:nvPr/>
          </p:nvSpPr>
          <p:spPr>
            <a:xfrm>
              <a:off x="3187700" y="3069156"/>
              <a:ext cx="2438400" cy="1210755"/>
            </a:xfrm>
            <a:custGeom>
              <a:avLst/>
              <a:gdLst>
                <a:gd name="connsiteX0" fmla="*/ 0 w 1651000"/>
                <a:gd name="connsiteY0" fmla="*/ 25400 h 1210755"/>
                <a:gd name="connsiteX1" fmla="*/ 838200 w 1651000"/>
                <a:gd name="connsiteY1" fmla="*/ 1210733 h 1210755"/>
                <a:gd name="connsiteX2" fmla="*/ 1651000 w 1651000"/>
                <a:gd name="connsiteY2" fmla="*/ 0 h 1210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000" h="1210755">
                  <a:moveTo>
                    <a:pt x="0" y="25400"/>
                  </a:moveTo>
                  <a:cubicBezTo>
                    <a:pt x="281516" y="620183"/>
                    <a:pt x="563033" y="1214966"/>
                    <a:pt x="838200" y="1210733"/>
                  </a:cubicBezTo>
                  <a:cubicBezTo>
                    <a:pt x="1113367" y="1206500"/>
                    <a:pt x="1508478" y="227189"/>
                    <a:pt x="1651000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17166E-51F2-D941-8124-82C92718D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5600" y="2294467"/>
              <a:ext cx="1930400" cy="254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ABE1FBF-E0C1-7A49-B665-2FD7BEE28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7000" y="4925908"/>
              <a:ext cx="101600" cy="165100"/>
            </a:xfrm>
            <a:prstGeom prst="rect">
              <a:avLst/>
            </a:prstGeom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6F5443-67BE-F74B-9357-9DF416B85CA3}"/>
              </a:ext>
            </a:extLst>
          </p:cNvPr>
          <p:cNvCxnSpPr/>
          <p:nvPr/>
        </p:nvCxnSpPr>
        <p:spPr>
          <a:xfrm>
            <a:off x="4233333" y="2863203"/>
            <a:ext cx="0" cy="23283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542FBB-F676-DB4A-88B6-AD187D156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834" y="5303715"/>
            <a:ext cx="177800" cy="2032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7AC732-72CB-1C4F-9399-1A6C0FFAD872}"/>
              </a:ext>
            </a:extLst>
          </p:cNvPr>
          <p:cNvCxnSpPr>
            <a:cxnSpLocks/>
          </p:cNvCxnSpPr>
          <p:nvPr/>
        </p:nvCxnSpPr>
        <p:spPr>
          <a:xfrm flipV="1">
            <a:off x="4233333" y="3285067"/>
            <a:ext cx="304800" cy="4030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8DAAF7D-0906-004B-827C-5FF2B47A8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766" y="5679645"/>
            <a:ext cx="787400" cy="50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0723D6-3490-9649-9B0C-B3F12058D4EC}"/>
              </a:ext>
            </a:extLst>
          </p:cNvPr>
          <p:cNvSpPr txBox="1"/>
          <p:nvPr/>
        </p:nvSpPr>
        <p:spPr>
          <a:xfrm>
            <a:off x="6972300" y="1643478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towards the opposite direction of gradient: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480626-27CD-5B4E-A8BF-7F6A5DE5C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2499" y="2489199"/>
            <a:ext cx="1511300" cy="508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60F660-FC69-4E40-953F-BAC25141F37A}"/>
              </a:ext>
            </a:extLst>
          </p:cNvPr>
          <p:cNvCxnSpPr>
            <a:cxnSpLocks/>
          </p:cNvCxnSpPr>
          <p:nvPr/>
        </p:nvCxnSpPr>
        <p:spPr>
          <a:xfrm flipH="1">
            <a:off x="3932766" y="3688081"/>
            <a:ext cx="300568" cy="4013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B0E2728-5E79-4446-AA42-2C7F598CE9AF}"/>
              </a:ext>
            </a:extLst>
          </p:cNvPr>
          <p:cNvCxnSpPr/>
          <p:nvPr/>
        </p:nvCxnSpPr>
        <p:spPr>
          <a:xfrm>
            <a:off x="4055194" y="2863203"/>
            <a:ext cx="0" cy="2328334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6E3964F9-3C39-D342-8713-87E6CDCFF8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2617" y="5303715"/>
            <a:ext cx="177800" cy="203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53A54B-FAEF-1648-B332-C3D221B7E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3899" y="3486574"/>
            <a:ext cx="698500" cy="203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732161B-DFBA-AA4F-BEB8-584B4619AE9F}"/>
              </a:ext>
            </a:extLst>
          </p:cNvPr>
          <p:cNvSpPr txBox="1"/>
          <p:nvPr/>
        </p:nvSpPr>
        <p:spPr>
          <a:xfrm>
            <a:off x="6970351" y="3403508"/>
            <a:ext cx="153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result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51D4B55-6AFC-FC4C-8B71-ED9DEFC528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3816" y="3976570"/>
            <a:ext cx="1333500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7D91C-F821-D549-BAE8-DE9C3E0C3706}"/>
                  </a:ext>
                </a:extLst>
              </p:cNvPr>
              <p:cNvSpPr txBox="1"/>
              <p:nvPr/>
            </p:nvSpPr>
            <p:spPr>
              <a:xfrm>
                <a:off x="6991519" y="3884818"/>
                <a:ext cx="15322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smaller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7D91C-F821-D549-BAE8-DE9C3E0C3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519" y="3884818"/>
                <a:ext cx="1532297" cy="369332"/>
              </a:xfrm>
              <a:prstGeom prst="rect">
                <a:avLst/>
              </a:prstGeom>
              <a:blipFill>
                <a:blip r:embed="rId10"/>
                <a:stretch>
                  <a:fillRect l="-3306" t="-6667" r="-82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2997A22-F19E-6642-8751-EC5E79D5D191}"/>
              </a:ext>
            </a:extLst>
          </p:cNvPr>
          <p:cNvSpPr txBox="1"/>
          <p:nvPr/>
        </p:nvSpPr>
        <p:spPr>
          <a:xfrm>
            <a:off x="6807200" y="5191537"/>
            <a:ext cx="4125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matter where the initial point is, the principle holds: </a:t>
            </a:r>
            <a:r>
              <a:rPr lang="en-US" b="1" dirty="0"/>
              <a:t>move to the opposite direction of gradient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9DE9F58-4B0A-F748-B538-46205A3CF78F}"/>
              </a:ext>
            </a:extLst>
          </p:cNvPr>
          <p:cNvSpPr/>
          <p:nvPr/>
        </p:nvSpPr>
        <p:spPr>
          <a:xfrm>
            <a:off x="6807200" y="1458824"/>
            <a:ext cx="4368800" cy="306493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DE4669-6E4A-4C48-A911-BACEADE0FE3C}"/>
              </a:ext>
            </a:extLst>
          </p:cNvPr>
          <p:cNvSpPr txBox="1"/>
          <p:nvPr/>
        </p:nvSpPr>
        <p:spPr>
          <a:xfrm>
            <a:off x="6816725" y="4628592"/>
            <a:ext cx="411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</a:t>
            </a:r>
            <a:r>
              <a:rPr lang="en-US" i="1" dirty="0"/>
              <a:t>iteration </a:t>
            </a:r>
            <a:r>
              <a:rPr lang="en-US" dirty="0"/>
              <a:t>done. Repeat until satisfied.</a:t>
            </a:r>
            <a:endParaRPr lang="en-US" i="1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C73BB8F-714A-9E40-8869-B5537C018AB3}"/>
              </a:ext>
            </a:extLst>
          </p:cNvPr>
          <p:cNvCxnSpPr/>
          <p:nvPr/>
        </p:nvCxnSpPr>
        <p:spPr>
          <a:xfrm>
            <a:off x="3877390" y="2863198"/>
            <a:ext cx="0" cy="2328334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0962161-C8A6-5C4B-8A10-0FC5AAE2F1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9526" y="5303715"/>
            <a:ext cx="177800" cy="20320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54EC2F-E151-6E48-82E8-6888C5614AB3}"/>
              </a:ext>
            </a:extLst>
          </p:cNvPr>
          <p:cNvCxnSpPr/>
          <p:nvPr/>
        </p:nvCxnSpPr>
        <p:spPr>
          <a:xfrm>
            <a:off x="3690067" y="2863198"/>
            <a:ext cx="0" cy="2328334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6E6B6F8E-CB23-0C45-885F-9C207A8E10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6435" y="5303715"/>
            <a:ext cx="1778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2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9" grpId="0"/>
      <p:bldP spid="31" grpId="0"/>
      <p:bldP spid="32" grpId="0"/>
      <p:bldP spid="33" grpId="0" animBg="1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66D1-7877-364E-86D4-11B953584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2-D demo of GD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DCE9-EBD4-2946-8D63-A36968443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C48422-C38C-874D-8155-D80717630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02304-9D33-B544-8CA8-A7F5E7E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2F4A589-DEE0-E24F-BF71-3CEF775FF5C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219200"/>
                <a:ext cx="10972800" cy="493776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2F4A589-DEE0-E24F-BF71-3CEF775FF5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219200"/>
                <a:ext cx="10972800" cy="4937760"/>
              </a:xfrm>
              <a:blipFill>
                <a:blip r:embed="rId2"/>
                <a:stretch>
                  <a:fillRect l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2E77A6C-65CA-6241-82AE-33CAD49F5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7" y="1731518"/>
            <a:ext cx="6772227" cy="465399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1E6510B-7A8F-654A-ACFF-450648302498}"/>
              </a:ext>
            </a:extLst>
          </p:cNvPr>
          <p:cNvSpPr/>
          <p:nvPr/>
        </p:nvSpPr>
        <p:spPr>
          <a:xfrm>
            <a:off x="2797556" y="3136816"/>
            <a:ext cx="50800" cy="50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F052C8-ED9E-AD41-8967-6117E8BA9A11}"/>
              </a:ext>
            </a:extLst>
          </p:cNvPr>
          <p:cNvCxnSpPr>
            <a:cxnSpLocks/>
          </p:cNvCxnSpPr>
          <p:nvPr/>
        </p:nvCxnSpPr>
        <p:spPr>
          <a:xfrm flipH="1" flipV="1">
            <a:off x="2632456" y="2978066"/>
            <a:ext cx="165100" cy="1587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AE21AE-D916-084C-8005-22AA289A6FF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2822956" y="2910332"/>
            <a:ext cx="25400" cy="2264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153C5-19ED-B246-9828-D20D70A35DD5}"/>
                  </a:ext>
                </a:extLst>
              </p:cNvPr>
              <p:cNvSpPr txBox="1"/>
              <p:nvPr/>
            </p:nvSpPr>
            <p:spPr>
              <a:xfrm>
                <a:off x="1412284" y="2832059"/>
                <a:ext cx="1184949" cy="450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A153C5-19ED-B246-9828-D20D70A35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284" y="2832059"/>
                <a:ext cx="1184949" cy="450764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1F2E6C-BA0D-2D41-926F-6D38FE84F209}"/>
              </a:ext>
            </a:extLst>
          </p:cNvPr>
          <p:cNvCxnSpPr>
            <a:cxnSpLocks/>
          </p:cNvCxnSpPr>
          <p:nvPr/>
        </p:nvCxnSpPr>
        <p:spPr>
          <a:xfrm flipH="1" flipV="1">
            <a:off x="2692781" y="2790614"/>
            <a:ext cx="117477" cy="3401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7B87E96-25F2-054A-AC9B-2F9B18FFF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448" y="1695196"/>
            <a:ext cx="2971800" cy="596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7A2801-EB3F-8B42-B3EB-3900E099E4AA}"/>
              </a:ext>
            </a:extLst>
          </p:cNvPr>
          <p:cNvSpPr txBox="1"/>
          <p:nvPr/>
        </p:nvSpPr>
        <p:spPr>
          <a:xfrm>
            <a:off x="6662166" y="2423193"/>
            <a:ext cx="396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towards the opposite of gradient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FAB05AF-6140-5C48-AD82-DFA8A5C0E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448" y="2972611"/>
            <a:ext cx="4013200" cy="3048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E9C1300-B4DE-9744-90FB-CF84AE4C2C54}"/>
              </a:ext>
            </a:extLst>
          </p:cNvPr>
          <p:cNvCxnSpPr>
            <a:cxnSpLocks/>
          </p:cNvCxnSpPr>
          <p:nvPr/>
        </p:nvCxnSpPr>
        <p:spPr>
          <a:xfrm>
            <a:off x="2851276" y="3202815"/>
            <a:ext cx="69054" cy="18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3AF8A97-A1DE-A749-A51B-C5F3A8492B92}"/>
              </a:ext>
            </a:extLst>
          </p:cNvPr>
          <p:cNvSpPr/>
          <p:nvPr/>
        </p:nvSpPr>
        <p:spPr>
          <a:xfrm>
            <a:off x="2905506" y="3378116"/>
            <a:ext cx="50800" cy="50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E7F9C19-6CD7-3E44-A8DA-E795F1966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3001" y="4190922"/>
            <a:ext cx="2971800" cy="5969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DE3C313-528E-C446-891D-CEE1D8EDB3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001" y="4967908"/>
            <a:ext cx="4013200" cy="3048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095A5A5-3AFF-1A4A-9ABB-0995BC95ECC6}"/>
              </a:ext>
            </a:extLst>
          </p:cNvPr>
          <p:cNvSpPr txBox="1"/>
          <p:nvPr/>
        </p:nvSpPr>
        <p:spPr>
          <a:xfrm>
            <a:off x="6529087" y="5668511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 until satisfied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9981CA-3D0C-2141-B311-48B00CC0AEB8}"/>
                  </a:ext>
                </a:extLst>
              </p:cNvPr>
              <p:cNvSpPr txBox="1"/>
              <p:nvPr/>
            </p:nvSpPr>
            <p:spPr>
              <a:xfrm>
                <a:off x="3052632" y="2897165"/>
                <a:ext cx="1184949" cy="450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9981CA-3D0C-2141-B311-48B00CC0A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632" y="2897165"/>
                <a:ext cx="1184949" cy="450764"/>
              </a:xfrm>
              <a:prstGeom prst="rect">
                <a:avLst/>
              </a:prstGeom>
              <a:blipFill>
                <a:blip r:embed="rId9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FE57312-5AF2-814A-9457-83D71938FD20}"/>
              </a:ext>
            </a:extLst>
          </p:cNvPr>
          <p:cNvCxnSpPr>
            <a:cxnSpLocks/>
          </p:cNvCxnSpPr>
          <p:nvPr/>
        </p:nvCxnSpPr>
        <p:spPr>
          <a:xfrm>
            <a:off x="2955086" y="3444115"/>
            <a:ext cx="69054" cy="18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4E6617C-9D7F-2342-9600-50E33E95C6C1}"/>
              </a:ext>
            </a:extLst>
          </p:cNvPr>
          <p:cNvSpPr/>
          <p:nvPr/>
        </p:nvSpPr>
        <p:spPr>
          <a:xfrm>
            <a:off x="3013456" y="3619416"/>
            <a:ext cx="50800" cy="50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434735-1629-6243-AFA6-F39CDF420FCC}"/>
                  </a:ext>
                </a:extLst>
              </p:cNvPr>
              <p:cNvSpPr txBox="1"/>
              <p:nvPr/>
            </p:nvSpPr>
            <p:spPr>
              <a:xfrm>
                <a:off x="1920220" y="3519064"/>
                <a:ext cx="1184949" cy="450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434735-1629-6243-AFA6-F39CDF420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220" y="3519064"/>
                <a:ext cx="1184949" cy="450764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BA3F42F3-14E5-F748-99FB-F17330024C82}"/>
              </a:ext>
            </a:extLst>
          </p:cNvPr>
          <p:cNvSpPr/>
          <p:nvPr/>
        </p:nvSpPr>
        <p:spPr>
          <a:xfrm>
            <a:off x="3127756" y="3860716"/>
            <a:ext cx="50800" cy="50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B7823-A4C9-A843-A862-8ADD58E9A564}"/>
              </a:ext>
            </a:extLst>
          </p:cNvPr>
          <p:cNvCxnSpPr>
            <a:cxnSpLocks/>
          </p:cNvCxnSpPr>
          <p:nvPr/>
        </p:nvCxnSpPr>
        <p:spPr>
          <a:xfrm>
            <a:off x="3051556" y="3684524"/>
            <a:ext cx="95250" cy="18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14426F08-9C80-AD45-A525-E6DA11909A93}"/>
              </a:ext>
            </a:extLst>
          </p:cNvPr>
          <p:cNvSpPr/>
          <p:nvPr/>
        </p:nvSpPr>
        <p:spPr>
          <a:xfrm>
            <a:off x="3254756" y="4095666"/>
            <a:ext cx="50800" cy="50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0A33494-117E-484A-926C-9A8992B1423E}"/>
              </a:ext>
            </a:extLst>
          </p:cNvPr>
          <p:cNvCxnSpPr>
            <a:cxnSpLocks/>
          </p:cNvCxnSpPr>
          <p:nvPr/>
        </p:nvCxnSpPr>
        <p:spPr>
          <a:xfrm>
            <a:off x="3178556" y="3919474"/>
            <a:ext cx="95250" cy="18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E582B8DF-F593-6A45-B7B0-10DC8173B973}"/>
              </a:ext>
            </a:extLst>
          </p:cNvPr>
          <p:cNvSpPr/>
          <p:nvPr/>
        </p:nvSpPr>
        <p:spPr>
          <a:xfrm>
            <a:off x="3381756" y="4336966"/>
            <a:ext cx="50800" cy="50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09F3CEF-5EEE-9243-A80B-ECE6A6862CAF}"/>
              </a:ext>
            </a:extLst>
          </p:cNvPr>
          <p:cNvCxnSpPr>
            <a:cxnSpLocks/>
          </p:cNvCxnSpPr>
          <p:nvPr/>
        </p:nvCxnSpPr>
        <p:spPr>
          <a:xfrm>
            <a:off x="3305556" y="4160774"/>
            <a:ext cx="95250" cy="18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D4F06D4-C2E9-4F4F-B205-3834B77BA98F}"/>
              </a:ext>
            </a:extLst>
          </p:cNvPr>
          <p:cNvSpPr/>
          <p:nvPr/>
        </p:nvSpPr>
        <p:spPr>
          <a:xfrm>
            <a:off x="6529088" y="1600495"/>
            <a:ext cx="4761293" cy="179082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0591574-ED80-5240-8DCC-D230B64AF412}"/>
              </a:ext>
            </a:extLst>
          </p:cNvPr>
          <p:cNvSpPr/>
          <p:nvPr/>
        </p:nvSpPr>
        <p:spPr>
          <a:xfrm>
            <a:off x="6529087" y="4029101"/>
            <a:ext cx="4761293" cy="160970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606A77-6668-EF42-B5D8-6D79E107E086}"/>
              </a:ext>
            </a:extLst>
          </p:cNvPr>
          <p:cNvSpPr txBox="1"/>
          <p:nvPr/>
        </p:nvSpPr>
        <p:spPr>
          <a:xfrm>
            <a:off x="6417733" y="1226169"/>
            <a:ext cx="166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Iteration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BDC9198-E64C-6D48-B238-14882CFCB6B3}"/>
              </a:ext>
            </a:extLst>
          </p:cNvPr>
          <p:cNvSpPr txBox="1"/>
          <p:nvPr/>
        </p:nvSpPr>
        <p:spPr>
          <a:xfrm>
            <a:off x="6417733" y="3605069"/>
            <a:ext cx="166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Iteration 2</a:t>
            </a:r>
          </a:p>
        </p:txBody>
      </p:sp>
    </p:spTree>
    <p:extLst>
      <p:ext uri="{BB962C8B-B14F-4D97-AF65-F5344CB8AC3E}">
        <p14:creationId xmlns:p14="http://schemas.microsoft.com/office/powerpoint/2010/main" val="21702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/>
      <p:bldP spid="25" grpId="0"/>
      <p:bldP spid="33" grpId="0" animBg="1"/>
      <p:bldP spid="36" grpId="0"/>
      <p:bldP spid="37" grpId="0"/>
      <p:bldP spid="39" grpId="0" animBg="1"/>
      <p:bldP spid="40" grpId="0"/>
      <p:bldP spid="41" grpId="0" animBg="1"/>
      <p:bldP spid="44" grpId="0" animBg="1"/>
      <p:bldP spid="46" grpId="0" animBg="1"/>
      <p:bldP spid="48" grpId="0" animBg="1"/>
      <p:bldP spid="49" grpId="0" animBg="1"/>
      <p:bldP spid="50" grpId="0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62F28-68EE-234E-810C-B1FCC4A2D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 algorithm summary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E874F1-BD70-2A49-9BF6-C25C7A7D0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660C4A-FC86-2344-933D-F6837BF6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D682A-235B-B84F-96CE-8D310BDEA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AD3892-4C07-E041-947C-5D1A1234F138}"/>
                  </a:ext>
                </a:extLst>
              </p:cNvPr>
              <p:cNvSpPr txBox="1"/>
              <p:nvPr/>
            </p:nvSpPr>
            <p:spPr>
              <a:xfrm>
                <a:off x="1244599" y="1803401"/>
                <a:ext cx="7941734" cy="3490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Start with initial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Repeat until satisfied {</a:t>
                </a:r>
              </a:p>
              <a:p>
                <a:r>
                  <a:rPr lang="en-US" sz="2400" dirty="0"/>
                  <a:t>	1. Compute the gradient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, and.</a:t>
                </a:r>
              </a:p>
              <a:p>
                <a:r>
                  <a:rPr lang="en-US" sz="2400" dirty="0"/>
                  <a:t>	2. Use it to update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}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Obtain the final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AD3892-4C07-E041-947C-5D1A1234F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599" y="1803401"/>
                <a:ext cx="7941734" cy="3490571"/>
              </a:xfrm>
              <a:prstGeom prst="rect">
                <a:avLst/>
              </a:prstGeom>
              <a:blipFill>
                <a:blip r:embed="rId2"/>
                <a:stretch>
                  <a:fillRect l="-1118" t="-1087"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48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GD for linear regression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07008" y="1356360"/>
                <a:ext cx="9003792" cy="423976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2400" dirty="0"/>
                  <a:t>Cost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r>
                  <a:rPr kumimoji="1" lang="en-US" altLang="zh-CN" sz="2400" dirty="0"/>
                  <a:t>Same idea</a:t>
                </a:r>
              </a:p>
              <a:p>
                <a:pPr marL="788670" lvl="1" indent="-514350">
                  <a:buFont typeface="+mj-lt"/>
                  <a:buAutoNum type="romanLcPeriod"/>
                </a:pPr>
                <a:r>
                  <a:rPr kumimoji="1" lang="en-US" altLang="zh-CN" sz="2000" dirty="0">
                    <a:solidFill>
                      <a:schemeClr val="tx1"/>
                    </a:solidFill>
                  </a:rPr>
                  <a:t>Start with some initials, e.g.,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sz="20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sz="20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kumimoji="1" lang="en-US" sz="2000">
                            <a:solidFill>
                              <a:schemeClr val="tx1"/>
                            </a:solidFill>
                            <a:latin typeface="Cambria Math"/>
                          </a:rPr>
                          <m:t>=0,</m:t>
                        </m:r>
                        <m:sSub>
                          <m:sSubPr>
                            <m:ctrlPr>
                              <a:rPr kumimoji="1"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sz="20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sz="20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kumimoji="1" lang="en-US" sz="2000">
                            <a:solidFill>
                              <a:schemeClr val="tx1"/>
                            </a:solidFill>
                            <a:latin typeface="Cambria Math"/>
                          </a:rPr>
                          <m:t>=0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788670" lvl="1" indent="-514350">
                  <a:buFont typeface="+mj-lt"/>
                  <a:buAutoNum type="romanLcPeriod"/>
                </a:pPr>
                <a:r>
                  <a:rPr kumimoji="1" lang="en-US" altLang="zh-CN" sz="2000" dirty="0">
                    <a:solidFill>
                      <a:schemeClr val="tx1"/>
                    </a:solidFill>
                  </a:rPr>
                  <a:t>Update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</a:rPr>
                  <a:t>using gradients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CN" sz="2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zh-CN" sz="2000" dirty="0">
                  <a:solidFill>
                    <a:schemeClr val="tx1"/>
                  </a:solidFill>
                </a:endParaRPr>
              </a:p>
              <a:p>
                <a:pPr marL="788670" lvl="1" indent="-514350">
                  <a:buFont typeface="+mj-lt"/>
                  <a:buAutoNum type="romanLcPeriod"/>
                </a:pPr>
                <a:r>
                  <a:rPr kumimoji="1" lang="en-US" altLang="zh-CN" sz="2000" dirty="0">
                    <a:solidFill>
                      <a:schemeClr val="tx1"/>
                    </a:solidFill>
                  </a:rPr>
                  <a:t>Stop while certain conditions satisfied</a:t>
                </a:r>
                <a:endParaRPr kumimoji="1"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07008" y="1356360"/>
                <a:ext cx="9003792" cy="4239768"/>
              </a:xfrm>
              <a:blipFill>
                <a:blip r:embed="rId2"/>
                <a:stretch>
                  <a:fillRect l="-423" t="-1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67456" y="2011680"/>
                <a:ext cx="5029200" cy="965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3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3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3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3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300" dirty="0">
                  <a:solidFill>
                    <a:prstClr val="black"/>
                  </a:solidFill>
                  <a:latin typeface="Gill Sans M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456" y="2011680"/>
                <a:ext cx="5029200" cy="965970"/>
              </a:xfrm>
              <a:prstGeom prst="rect">
                <a:avLst/>
              </a:prstGeom>
              <a:blipFill>
                <a:blip r:embed="rId3"/>
                <a:stretch>
                  <a:fillRect t="-125974" b="-17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7F9F4-B3BE-214A-8514-F7BB4EB89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464653"/>
                </a:solidFill>
                <a:latin typeface="Gill Sans MT"/>
              </a:rPr>
              <a:t>Fall 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AC3D2-9E87-EA4B-9558-03050C687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464653"/>
                </a:solidFill>
                <a:latin typeface="Gill Sans MT"/>
              </a:rPr>
              <a:t>CS596 Machine Learning, 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F806C-5A56-8A46-9170-54023E2F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>
                <a:solidFill>
                  <a:srgbClr val="464653"/>
                </a:solidFill>
                <a:latin typeface="Gill Sans MT"/>
              </a:rPr>
              <a:pPr/>
              <a:t>13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8498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 for simple linear regression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816864" y="1246320"/>
            <a:ext cx="8229600" cy="1889760"/>
          </a:xfrm>
        </p:spPr>
        <p:txBody>
          <a:bodyPr>
            <a:normAutofit/>
          </a:bodyPr>
          <a:lstStyle/>
          <a:p>
            <a:r>
              <a:rPr lang="en-US" sz="2400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09800" y="1788277"/>
                <a:ext cx="4953000" cy="1810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3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3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3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3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3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3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3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3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23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30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3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3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3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3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300" dirty="0">
                  <a:solidFill>
                    <a:prstClr val="black"/>
                  </a:solidFill>
                  <a:latin typeface="Gill Sans M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3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3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23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300" dirty="0">
                  <a:solidFill>
                    <a:prstClr val="black"/>
                  </a:solidFill>
                  <a:latin typeface="Gill Sans M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788277"/>
                <a:ext cx="4953000" cy="1810111"/>
              </a:xfrm>
              <a:prstGeom prst="rect">
                <a:avLst/>
              </a:prstGeom>
              <a:blipFill>
                <a:blip r:embed="rId2"/>
                <a:stretch>
                  <a:fillRect t="-67832" b="-93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内容占位符 2"/>
          <p:cNvSpPr txBox="1">
            <a:spLocks/>
          </p:cNvSpPr>
          <p:nvPr/>
        </p:nvSpPr>
        <p:spPr>
          <a:xfrm>
            <a:off x="816864" y="3683259"/>
            <a:ext cx="8229600" cy="1889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27CA3"/>
              </a:buClr>
            </a:pPr>
            <a:r>
              <a:rPr lang="en-US" sz="2400" dirty="0">
                <a:solidFill>
                  <a:prstClr val="black"/>
                </a:solidFill>
                <a:latin typeface="Gill Sans MT"/>
              </a:rPr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336801" y="4081166"/>
                <a:ext cx="4471993" cy="857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zh-CN" alt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Gill Sans MT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801" y="4081166"/>
                <a:ext cx="4471993" cy="857351"/>
              </a:xfrm>
              <a:prstGeom prst="rect">
                <a:avLst/>
              </a:prstGeom>
              <a:blipFill>
                <a:blip r:embed="rId3"/>
                <a:stretch>
                  <a:fillRect t="-147826" b="-2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336801" y="5229214"/>
                <a:ext cx="4724370" cy="8550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zh-CN" alt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801" y="5229214"/>
                <a:ext cx="4724370" cy="855042"/>
              </a:xfrm>
              <a:prstGeom prst="rect">
                <a:avLst/>
              </a:prstGeom>
              <a:blipFill>
                <a:blip r:embed="rId4"/>
                <a:stretch>
                  <a:fillRect t="-150000" b="-2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6703B2-8FB3-CF48-B614-E3B727E64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464653"/>
                </a:solidFill>
                <a:latin typeface="Gill Sans MT"/>
              </a:rPr>
              <a:t>Fall 2018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0798D2F-A29B-9E48-8A58-EDDA7C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464653"/>
                </a:solidFill>
                <a:latin typeface="Gill Sans MT"/>
              </a:rPr>
              <a:t>CS596 Machine Learning, SDSU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C0C00F7-90BB-194E-828C-303AD97D0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>
                <a:solidFill>
                  <a:srgbClr val="464653"/>
                </a:solidFill>
                <a:latin typeface="Gill Sans MT"/>
              </a:rPr>
              <a:pPr/>
              <a:t>14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CADB42-B1FD-B54A-A017-20E3BFF772AD}"/>
                  </a:ext>
                </a:extLst>
              </p:cNvPr>
              <p:cNvSpPr txBox="1"/>
              <p:nvPr/>
            </p:nvSpPr>
            <p:spPr>
              <a:xfrm>
                <a:off x="7487711" y="4767549"/>
                <a:ext cx="42187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Use them to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CADB42-B1FD-B54A-A017-20E3BFF77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711" y="4767549"/>
                <a:ext cx="4218736" cy="461665"/>
              </a:xfrm>
              <a:prstGeom prst="rect">
                <a:avLst/>
              </a:prstGeom>
              <a:blipFill>
                <a:blip r:embed="rId5"/>
                <a:stretch>
                  <a:fillRect l="-2102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98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 for simple 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Repeat until satisfied {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−</m:t>
                    </m:r>
                    <m:r>
                      <a:rPr lang="en-US" sz="2000" i="1">
                        <a:latin typeface="Cambria Math"/>
                      </a:rPr>
                      <m:t>𝛼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dirty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i="1" dirty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i="1" dirty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br>
                  <a:rPr lang="en-US" sz="2000" i="1" dirty="0">
                    <a:latin typeface="Cambria Math"/>
                  </a:rPr>
                </a:br>
                <a:r>
                  <a:rPr lang="en-US" sz="2000" i="1" dirty="0">
                    <a:latin typeface="Cambria Math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−</m:t>
                    </m:r>
                    <m:r>
                      <a:rPr lang="en-US" sz="2000" i="1">
                        <a:latin typeface="Cambria Math"/>
                      </a:rPr>
                      <m:t>𝛼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dirty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400" dirty="0"/>
                  <a:t>   }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r>
                  <a:rPr lang="en-US" sz="2400" dirty="0"/>
                  <a:t>At each iteration,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/>
                      </a:rPr>
                      <m:t> </m:t>
                    </m:r>
                    <m:r>
                      <a:rPr lang="en-US" sz="2400" b="1" i="0" smtClean="0">
                        <a:latin typeface="Cambria Math"/>
                      </a:rPr>
                      <m:t>𝐬𝐢𝐦𝐮𝐥𝐭𝐚𝐧𝐞𝐨𝐮𝐬𝐥𝐲</m:t>
                    </m:r>
                  </m:oMath>
                </a14:m>
                <a:endParaRPr lang="en-US" sz="2400" b="1" dirty="0"/>
              </a:p>
              <a:p>
                <a:pPr lvl="1"/>
                <a:r>
                  <a:rPr lang="en-US" sz="2000" dirty="0"/>
                  <a:t>In programming implementation:</a:t>
                </a:r>
                <a:endParaRPr lang="en-US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463" t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A9EE8-C187-284A-9726-A3C947E11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464653"/>
                </a:solidFill>
                <a:latin typeface="Gill Sans MT"/>
              </a:rPr>
              <a:t>Fall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C110F-A922-404D-AB80-271AD549A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464653"/>
                </a:solidFill>
                <a:latin typeface="Gill Sans MT"/>
              </a:rPr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32134-E79E-8846-B49D-8A328815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>
                <a:solidFill>
                  <a:srgbClr val="464653"/>
                </a:solidFill>
                <a:latin typeface="Gill Sans MT"/>
              </a:rPr>
              <a:pPr/>
              <a:t>15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CB97C5-940A-2647-B4D5-0157DEDC06B1}"/>
                  </a:ext>
                </a:extLst>
              </p:cNvPr>
              <p:cNvSpPr txBox="1"/>
              <p:nvPr/>
            </p:nvSpPr>
            <p:spPr>
              <a:xfrm>
                <a:off x="1103353" y="4380615"/>
                <a:ext cx="4497572" cy="2081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{</a:t>
                </a:r>
              </a:p>
              <a:p>
                <a:r>
                  <a:rPr lang="en-US" dirty="0"/>
                  <a:t>        temp0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r>
                      <a:rPr lang="en-US" i="1">
                        <a:latin typeface="Cambria Math"/>
                      </a:rPr>
                      <m:t>𝛼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        temp1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r>
                      <a:rPr lang="en-US" i="1">
                        <a:latin typeface="Cambria Math"/>
                      </a:rPr>
                      <m:t>𝛼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temp0</a:t>
                </a:r>
              </a:p>
              <a:p>
                <a:r>
                  <a:rPr lang="en-US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temp1</a:t>
                </a:r>
              </a:p>
              <a:p>
                <a:r>
                  <a:rPr lang="en-US" dirty="0"/>
                  <a:t>}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CB97C5-940A-2647-B4D5-0157DEDC0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53" y="4380615"/>
                <a:ext cx="4497572" cy="2081980"/>
              </a:xfrm>
              <a:prstGeom prst="rect">
                <a:avLst/>
              </a:prstGeom>
              <a:blipFill>
                <a:blip r:embed="rId3"/>
                <a:stretch>
                  <a:fillRect l="-845" t="-1212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6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556F9-1A57-2F45-BFE0-119B38BB6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 for multiple linear regression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84851-C232-1F43-8AE1-5C97FC71A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39A42-7D6F-5C41-997C-76666895A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B23C34-164C-704F-BC0A-368DF231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DE2A1-D594-8D45-8906-32801E640CF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Cost function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D5A051-94FC-F34E-919E-148F2F568ACF}"/>
                  </a:ext>
                </a:extLst>
              </p:cNvPr>
              <p:cNvSpPr/>
              <p:nvPr/>
            </p:nvSpPr>
            <p:spPr>
              <a:xfrm>
                <a:off x="2286000" y="1219200"/>
                <a:ext cx="6096000" cy="14368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D5A051-94FC-F34E-919E-148F2F568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219200"/>
                <a:ext cx="6096000" cy="1436804"/>
              </a:xfrm>
              <a:prstGeom prst="rect">
                <a:avLst/>
              </a:prstGeom>
              <a:blipFill>
                <a:blip r:embed="rId2"/>
                <a:stretch>
                  <a:fillRect t="-66372" b="-91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4993580-6A84-1749-9736-89255404C140}"/>
                  </a:ext>
                </a:extLst>
              </p:cNvPr>
              <p:cNvSpPr/>
              <p:nvPr/>
            </p:nvSpPr>
            <p:spPr>
              <a:xfrm>
                <a:off x="1978530" y="3378055"/>
                <a:ext cx="4751172" cy="666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zh-CN" alt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1" lang="en-US" altLang="zh-CN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4993580-6A84-1749-9736-89255404C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530" y="3378055"/>
                <a:ext cx="4751172" cy="666080"/>
              </a:xfrm>
              <a:prstGeom prst="rect">
                <a:avLst/>
              </a:prstGeom>
              <a:blipFill>
                <a:blip r:embed="rId3"/>
                <a:stretch>
                  <a:fillRect t="-139623" b="-20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92822-2DFF-4040-B224-6D787405C305}"/>
                  </a:ext>
                </a:extLst>
              </p:cNvPr>
              <p:cNvSpPr/>
              <p:nvPr/>
            </p:nvSpPr>
            <p:spPr>
              <a:xfrm>
                <a:off x="1978530" y="4068443"/>
                <a:ext cx="5122493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zh-CN" alt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kumimoji="1" lang="en-US" altLang="zh-CN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92822-2DFF-4040-B224-6D787405C3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530" y="4068443"/>
                <a:ext cx="5122493" cy="664349"/>
              </a:xfrm>
              <a:prstGeom prst="rect">
                <a:avLst/>
              </a:prstGeom>
              <a:blipFill>
                <a:blip r:embed="rId4"/>
                <a:stretch>
                  <a:fillRect t="-137037" b="-20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98515F8-553D-4045-BA7F-2C0F5556F783}"/>
                  </a:ext>
                </a:extLst>
              </p:cNvPr>
              <p:cNvSpPr/>
              <p:nvPr/>
            </p:nvSpPr>
            <p:spPr>
              <a:xfrm>
                <a:off x="1955382" y="4757099"/>
                <a:ext cx="5168787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zh-CN" alt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CN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98515F8-553D-4045-BA7F-2C0F5556F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382" y="4757099"/>
                <a:ext cx="5168787" cy="664349"/>
              </a:xfrm>
              <a:prstGeom prst="rect">
                <a:avLst/>
              </a:prstGeom>
              <a:blipFill>
                <a:blip r:embed="rId5"/>
                <a:stretch>
                  <a:fillRect t="-139623" b="-20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9B4E1E8-CAC5-264D-88E4-3547ADBDD32A}"/>
                  </a:ext>
                </a:extLst>
              </p:cNvPr>
              <p:cNvSpPr/>
              <p:nvPr/>
            </p:nvSpPr>
            <p:spPr>
              <a:xfrm>
                <a:off x="1978530" y="5664382"/>
                <a:ext cx="5168787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zh-CN" alt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kumimoji="1" lang="en-US" altLang="zh-CN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9B4E1E8-CAC5-264D-88E4-3547ADBDD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530" y="5664382"/>
                <a:ext cx="5168787" cy="664349"/>
              </a:xfrm>
              <a:prstGeom prst="rect">
                <a:avLst/>
              </a:prstGeom>
              <a:blipFill>
                <a:blip r:embed="rId6"/>
                <a:stretch>
                  <a:fillRect t="-139623" b="-2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224A9F-29F6-1140-BA42-D899C76E05CD}"/>
                  </a:ext>
                </a:extLst>
              </p:cNvPr>
              <p:cNvSpPr txBox="1"/>
              <p:nvPr/>
            </p:nvSpPr>
            <p:spPr>
              <a:xfrm>
                <a:off x="4876800" y="5445755"/>
                <a:ext cx="13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224A9F-29F6-1140-BA42-D899C76E0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5445755"/>
                <a:ext cx="136255" cy="276999"/>
              </a:xfrm>
              <a:prstGeom prst="rect">
                <a:avLst/>
              </a:prstGeom>
              <a:blipFill>
                <a:blip r:embed="rId7"/>
                <a:stretch>
                  <a:fillRect l="-36364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D243258-6AC3-F445-8ECE-961214203CA6}"/>
                  </a:ext>
                </a:extLst>
              </p:cNvPr>
              <p:cNvSpPr/>
              <p:nvPr/>
            </p:nvSpPr>
            <p:spPr>
              <a:xfrm>
                <a:off x="7244381" y="3395496"/>
                <a:ext cx="2275238" cy="6486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kumimoji="1" lang="en-US" altLang="zh-CN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D243258-6AC3-F445-8ECE-961214203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381" y="3395496"/>
                <a:ext cx="2275238" cy="648639"/>
              </a:xfrm>
              <a:prstGeom prst="rect">
                <a:avLst/>
              </a:prstGeom>
              <a:blipFill>
                <a:blip r:embed="rId8"/>
                <a:stretch>
                  <a:fillRect l="-11050" t="-144231" b="-2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DE2DB67-EA31-3244-9FCA-ACD1D8BD251A}"/>
                  </a:ext>
                </a:extLst>
              </p:cNvPr>
              <p:cNvSpPr/>
              <p:nvPr/>
            </p:nvSpPr>
            <p:spPr>
              <a:xfrm>
                <a:off x="7230533" y="4076297"/>
                <a:ext cx="2627001" cy="6486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kumimoji="1" lang="en-US" altLang="zh-CN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DE2DB67-EA31-3244-9FCA-ACD1D8BD25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533" y="4076297"/>
                <a:ext cx="2627001" cy="648639"/>
              </a:xfrm>
              <a:prstGeom prst="rect">
                <a:avLst/>
              </a:prstGeom>
              <a:blipFill>
                <a:blip r:embed="rId9"/>
                <a:stretch>
                  <a:fillRect l="-9615" t="-144231" b="-2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DC73F6B-9A9D-DA4C-8087-88CDBABF4D83}"/>
                  </a:ext>
                </a:extLst>
              </p:cNvPr>
              <p:cNvSpPr/>
              <p:nvPr/>
            </p:nvSpPr>
            <p:spPr>
              <a:xfrm>
                <a:off x="7230533" y="4752555"/>
                <a:ext cx="2627001" cy="6486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kumimoji="1" lang="en-US" altLang="zh-CN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DC73F6B-9A9D-DA4C-8087-88CDBABF4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533" y="4752555"/>
                <a:ext cx="2627001" cy="648639"/>
              </a:xfrm>
              <a:prstGeom prst="rect">
                <a:avLst/>
              </a:prstGeom>
              <a:blipFill>
                <a:blip r:embed="rId10"/>
                <a:stretch>
                  <a:fillRect l="-9615" t="-144231" b="-2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A1C0D4D-A1D9-5545-BB2D-7905632F94F8}"/>
                  </a:ext>
                </a:extLst>
              </p:cNvPr>
              <p:cNvSpPr/>
              <p:nvPr/>
            </p:nvSpPr>
            <p:spPr>
              <a:xfrm>
                <a:off x="7241334" y="5664382"/>
                <a:ext cx="2627001" cy="6486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kumimoji="1" lang="en-US" altLang="zh-CN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A1C0D4D-A1D9-5545-BB2D-7905632F9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334" y="5664382"/>
                <a:ext cx="2627001" cy="648639"/>
              </a:xfrm>
              <a:prstGeom prst="rect">
                <a:avLst/>
              </a:prstGeom>
              <a:blipFill>
                <a:blip r:embed="rId11"/>
                <a:stretch>
                  <a:fillRect l="-9615" t="-144231" b="-2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233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4962-B285-F647-9407-38F905528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 for multiple linear regression (cont.)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6ABEDD-0E86-3342-805F-750D3A38C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D8B68-5899-A84A-A150-0FA8E0913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60F71-104A-E546-B432-1D1E366E0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9E95F-0217-4B40-B3C6-92A656A2FF9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Update parameters simultaneously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03C385-4214-8D4E-AFB4-71C1F1ADCF42}"/>
                  </a:ext>
                </a:extLst>
              </p:cNvPr>
              <p:cNvSpPr txBox="1"/>
              <p:nvPr/>
            </p:nvSpPr>
            <p:spPr>
              <a:xfrm>
                <a:off x="997027" y="1977656"/>
                <a:ext cx="6381967" cy="3631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{</a:t>
                </a:r>
              </a:p>
              <a:p>
                <a:r>
                  <a:rPr lang="en-US" dirty="0"/>
                  <a:t>        temp0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r>
                      <a:rPr lang="en-US" i="1">
                        <a:latin typeface="Cambria Math"/>
                      </a:rPr>
                      <m:t>𝛼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        temp1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r>
                      <a:rPr lang="en-US" i="1">
                        <a:latin typeface="Cambria Math"/>
                      </a:rPr>
                      <m:t>𝛼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        …</a:t>
                </a:r>
              </a:p>
              <a:p>
                <a:r>
                  <a:rPr lang="en-US" dirty="0"/>
                  <a:t>        </a:t>
                </a:r>
                <a:r>
                  <a:rPr lang="en-US" dirty="0" err="1"/>
                  <a:t>tempn</a:t>
                </a:r>
                <a:r>
                  <a:rPr lang="en-US" dirty="0"/>
                  <a:t>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r>
                      <a:rPr lang="en-US" i="1">
                        <a:latin typeface="Cambria Math"/>
                      </a:rPr>
                      <m:t>𝛼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temp0</a:t>
                </a:r>
              </a:p>
              <a:p>
                <a:r>
                  <a:rPr lang="en-US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temp1</a:t>
                </a:r>
              </a:p>
              <a:p>
                <a:r>
                  <a:rPr lang="en-US" dirty="0"/>
                  <a:t>        …</a:t>
                </a:r>
              </a:p>
              <a:p>
                <a:r>
                  <a:rPr lang="en-US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tempn</a:t>
                </a:r>
                <a:endParaRPr lang="en-US" dirty="0"/>
              </a:p>
              <a:p>
                <a:r>
                  <a:rPr lang="en-US" dirty="0"/>
                  <a:t>}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03C385-4214-8D4E-AFB4-71C1F1ADC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27" y="1977656"/>
                <a:ext cx="6381967" cy="3631443"/>
              </a:xfrm>
              <a:prstGeom prst="rect">
                <a:avLst/>
              </a:prstGeom>
              <a:blipFill>
                <a:blip r:embed="rId2"/>
                <a:stretch>
                  <a:fillRect l="-795" t="-1049" b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42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Study: </a:t>
            </a:r>
            <a:r>
              <a:rPr lang="en-US" dirty="0"/>
              <a:t>predicting unit prices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200" dirty="0"/>
              <a:t>Scenario: you go to the café everyday for lunch.</a:t>
            </a:r>
          </a:p>
          <a:p>
            <a:pPr lvl="1"/>
            <a:r>
              <a:rPr lang="en-US" sz="2200" dirty="0"/>
              <a:t>Your lunch is a fixed combo of </a:t>
            </a:r>
            <a:r>
              <a:rPr lang="en-US" sz="2200" i="1" u="sng" dirty="0"/>
              <a:t>salad</a:t>
            </a:r>
            <a:r>
              <a:rPr lang="en-US" sz="2200" dirty="0"/>
              <a:t>, </a:t>
            </a:r>
            <a:r>
              <a:rPr lang="en-US" sz="2200" i="1" u="sng" dirty="0"/>
              <a:t>fries</a:t>
            </a:r>
            <a:r>
              <a:rPr lang="en-US" sz="2200" dirty="0"/>
              <a:t>, and </a:t>
            </a:r>
            <a:r>
              <a:rPr lang="en-US" sz="2200" i="1" u="sng" dirty="0"/>
              <a:t>drink</a:t>
            </a:r>
            <a:r>
              <a:rPr lang="en-US" sz="2200" dirty="0"/>
              <a:t> (sold by weight)</a:t>
            </a:r>
          </a:p>
          <a:p>
            <a:pPr lvl="1"/>
            <a:r>
              <a:rPr lang="en-US" sz="2200" dirty="0"/>
              <a:t>The proportion of each varies.</a:t>
            </a:r>
          </a:p>
          <a:p>
            <a:pPr lvl="2"/>
            <a:r>
              <a:rPr lang="en-US" sz="1900" dirty="0"/>
              <a:t>Day1: </a:t>
            </a:r>
            <a:r>
              <a:rPr lang="en-US" sz="1900" dirty="0">
                <a:solidFill>
                  <a:srgbClr val="0070C0"/>
                </a:solidFill>
              </a:rPr>
              <a:t>2 oz of salad, 2 oz of fries, and 3 oz of drink</a:t>
            </a:r>
          </a:p>
          <a:p>
            <a:pPr lvl="2"/>
            <a:r>
              <a:rPr lang="en-US" sz="1900" dirty="0"/>
              <a:t>Day 2: </a:t>
            </a:r>
            <a:r>
              <a:rPr lang="en-US" sz="1900" dirty="0">
                <a:solidFill>
                  <a:srgbClr val="0070C0"/>
                </a:solidFill>
              </a:rPr>
              <a:t>3 oz of salad, 1 oz of fries, and 2 oz of drink</a:t>
            </a:r>
          </a:p>
          <a:p>
            <a:pPr lvl="1"/>
            <a:r>
              <a:rPr lang="en-US" sz="2200" dirty="0"/>
              <a:t>The cashier only tells you the total price</a:t>
            </a:r>
          </a:p>
          <a:p>
            <a:endParaRPr lang="en-US" sz="2200" dirty="0"/>
          </a:p>
          <a:p>
            <a:r>
              <a:rPr lang="en-US" sz="2200" dirty="0"/>
              <a:t>After several days, can you figure out the </a:t>
            </a:r>
            <a:r>
              <a:rPr lang="en-US" sz="2200" b="1" dirty="0"/>
              <a:t>unit price </a:t>
            </a:r>
            <a:r>
              <a:rPr lang="en-US" sz="2200" dirty="0"/>
              <a:t>(i.e., $/oz) of them? </a:t>
            </a:r>
            <a:endParaRPr lang="en-US" sz="1900" dirty="0"/>
          </a:p>
          <a:p>
            <a:r>
              <a:rPr lang="en-US" sz="2200" dirty="0"/>
              <a:t>Gradient Descent solution?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DC0C8-A9BC-FC42-9182-11A35D000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464653"/>
                </a:solidFill>
                <a:latin typeface="Gill Sans MT"/>
              </a:rPr>
              <a:t>Fall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08758-694E-6342-A4F2-1AC742199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464653"/>
                </a:solidFill>
                <a:latin typeface="Gill Sans MT"/>
              </a:rPr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77B0E-0718-CF44-8C73-08062E44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>
                <a:solidFill>
                  <a:srgbClr val="464653"/>
                </a:solidFill>
                <a:latin typeface="Gill Sans MT"/>
              </a:rPr>
              <a:pPr/>
              <a:t>18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3186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multiple linear regression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The </a:t>
                </a:r>
                <a:r>
                  <a:rPr lang="en-US" sz="2400" b="1" i="1" dirty="0"/>
                  <a:t>features</a:t>
                </a:r>
                <a:r>
                  <a:rPr lang="en-US" sz="2400" dirty="0"/>
                  <a:t> are weights of </a:t>
                </a:r>
                <a:r>
                  <a:rPr lang="en-US" sz="2400" u="sng" dirty="0"/>
                  <a:t>salad</a:t>
                </a:r>
                <a:r>
                  <a:rPr lang="en-US" sz="2400" dirty="0"/>
                  <a:t>, </a:t>
                </a:r>
                <a:r>
                  <a:rPr lang="en-US" sz="2400" u="sng" dirty="0"/>
                  <a:t>fries</a:t>
                </a:r>
                <a:r>
                  <a:rPr lang="en-US" sz="2400" dirty="0"/>
                  <a:t> and </a:t>
                </a:r>
                <a:r>
                  <a:rPr lang="en-US" sz="2400" u="sng" dirty="0"/>
                  <a:t>drink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𝑠𝑎𝑙𝑎𝑑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𝑓𝑟𝑖𝑒𝑠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𝑑𝑟𝑖𝑛𝑘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The </a:t>
                </a:r>
                <a:r>
                  <a:rPr lang="en-US" sz="2400" b="1" i="1" dirty="0"/>
                  <a:t>parameters</a:t>
                </a:r>
                <a:r>
                  <a:rPr lang="en-US" sz="2400" dirty="0"/>
                  <a:t> are unit prices;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𝑠𝑎𝑙𝑎𝑑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𝑓𝑟𝑖𝑒𝑠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𝑑𝑟𝑖𝑛𝑘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The </a:t>
                </a:r>
                <a:r>
                  <a:rPr lang="en-US" sz="2400" b="1" i="1" dirty="0"/>
                  <a:t>labels</a:t>
                </a:r>
                <a:r>
                  <a:rPr lang="en-US" sz="2400" dirty="0"/>
                  <a:t> are total prices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𝑝𝑟𝑖𝑐𝑒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𝑠𝑎𝑙𝑎𝑑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𝑠𝑎𝑙𝑎𝑑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𝑓𝑟𝑖𝑒𝑠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𝑓𝑟𝑖𝑒𝑠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𝑑𝑟𝑖𝑛𝑘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𝑑𝑟𝑖𝑛𝑘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463" t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ECFB4-7809-EB4A-AE2E-6C643CE9F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464653"/>
                </a:solidFill>
                <a:latin typeface="Gill Sans MT"/>
              </a:rPr>
              <a:t>Fall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6577E-06E1-914C-8D73-2DC215B19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464653"/>
                </a:solidFill>
                <a:latin typeface="Gill Sans MT"/>
              </a:rPr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34FDB-DFB7-4941-8559-5F4AC3A17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>
                <a:solidFill>
                  <a:srgbClr val="464653"/>
                </a:solidFill>
                <a:latin typeface="Gill Sans MT"/>
              </a:rPr>
              <a:pPr/>
              <a:t>19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1863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A supervised problem</a:t>
                </a:r>
              </a:p>
              <a:p>
                <a:endParaRPr lang="en-US" dirty="0"/>
              </a:p>
              <a:p>
                <a:r>
                  <a:rPr lang="en-US" dirty="0"/>
                  <a:t>Goal: learn a linear function: </a:t>
                </a:r>
              </a:p>
              <a:p>
                <a:r>
                  <a:rPr lang="en-US" dirty="0"/>
                  <a:t>Predicted value: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Cost function</a:t>
                </a:r>
              </a:p>
              <a:p>
                <a:pPr lvl="1"/>
                <a:r>
                  <a:rPr lang="en-US" dirty="0"/>
                  <a:t>Simple linear regression: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) ]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Multiple linear regression: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79" t="-1285" b="-4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2C293-0C76-EE4B-AA26-FE61DC93C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464653"/>
                </a:solidFill>
                <a:latin typeface="Gill Sans MT"/>
              </a:rPr>
              <a:t>Fall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81389-CA62-1947-845E-83412AE16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464653"/>
                </a:solidFill>
                <a:latin typeface="Gill Sans MT"/>
              </a:rPr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DD03D-76EE-8240-8A97-34C376A5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>
                <a:solidFill>
                  <a:srgbClr val="464653"/>
                </a:solidFill>
                <a:latin typeface="Gill Sans MT"/>
              </a:rPr>
              <a:pPr/>
              <a:t>2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A71F11-5A3A-2440-8D2C-88B898C73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540" y="2235708"/>
            <a:ext cx="150495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C3D78B-6A1F-3946-A3BF-B4AD86874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893" y="2754121"/>
            <a:ext cx="1059942" cy="316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C5F4D-6532-6144-8D38-F656C4932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124" y="3269634"/>
            <a:ext cx="2014220" cy="297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BC05A-4295-F94D-A3C5-BEC4552BE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392" y="3729628"/>
            <a:ext cx="1792224" cy="2987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FEE8EE-4277-8B4B-A1A9-174D73571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2358" y="5544883"/>
            <a:ext cx="3876263" cy="6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8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0"/>
            <a:ext cx="8229600" cy="609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GD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838200"/>
            <a:ext cx="8229600" cy="6172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Cashier (Xu)</a:t>
            </a:r>
          </a:p>
          <a:p>
            <a:pPr lvl="1"/>
            <a:r>
              <a:rPr lang="en-US" dirty="0"/>
              <a:t>Set up the unit prices for (salad, fries, drink), respectively, e.g., ($5,$5,$5)</a:t>
            </a:r>
          </a:p>
          <a:p>
            <a:pPr lvl="1"/>
            <a:r>
              <a:rPr lang="en-US" dirty="0"/>
              <a:t>For each food, its unit price is between $1 and $10</a:t>
            </a:r>
          </a:p>
          <a:p>
            <a:r>
              <a:rPr lang="en-US" dirty="0"/>
              <a:t>Students (each participant)</a:t>
            </a:r>
          </a:p>
          <a:p>
            <a:pPr lvl="1"/>
            <a:r>
              <a:rPr lang="en-US" dirty="0"/>
              <a:t>Randomly guess the unit prices, e.g., ($2,$3,$4)</a:t>
            </a:r>
          </a:p>
          <a:p>
            <a:pPr lvl="1"/>
            <a:r>
              <a:rPr lang="en-US" dirty="0"/>
              <a:t>Round-1with unit prices ($2,$3,$4) : </a:t>
            </a:r>
          </a:p>
          <a:p>
            <a:pPr lvl="2"/>
            <a:r>
              <a:rPr lang="en-US" dirty="0"/>
              <a:t>Order a meal, e.g., (1, 3, 1) for (salad, fries, drink)</a:t>
            </a:r>
          </a:p>
          <a:p>
            <a:pPr lvl="2"/>
            <a:r>
              <a:rPr lang="en-US" dirty="0"/>
              <a:t>Estimate the order price,: i.e. (1,3,1).*($2,$3,$4)=</a:t>
            </a:r>
            <a:r>
              <a:rPr lang="en-US" dirty="0">
                <a:solidFill>
                  <a:srgbClr val="FF0000"/>
                </a:solidFill>
              </a:rPr>
              <a:t>$15</a:t>
            </a:r>
            <a:r>
              <a:rPr lang="en-US" dirty="0"/>
              <a:t>(on your own)</a:t>
            </a:r>
          </a:p>
          <a:p>
            <a:pPr lvl="2"/>
            <a:r>
              <a:rPr lang="en-US" dirty="0"/>
              <a:t>Query the true order price,:  (1,3,1).*($5,$5,$5)=</a:t>
            </a:r>
            <a:r>
              <a:rPr lang="en-US" dirty="0">
                <a:solidFill>
                  <a:srgbClr val="FF0000"/>
                </a:solidFill>
              </a:rPr>
              <a:t>$25 </a:t>
            </a:r>
            <a:r>
              <a:rPr lang="en-US" dirty="0"/>
              <a:t>(provided by Xu)</a:t>
            </a:r>
          </a:p>
          <a:p>
            <a:pPr lvl="2"/>
            <a:r>
              <a:rPr lang="en-US" dirty="0"/>
              <a:t>Adjust your estimation of the unit prices: </a:t>
            </a:r>
            <a:r>
              <a:rPr lang="en-US" dirty="0">
                <a:solidFill>
                  <a:srgbClr val="FF0000"/>
                </a:solidFill>
              </a:rPr>
              <a:t>increase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decrease</a:t>
            </a:r>
            <a:r>
              <a:rPr lang="en-US" dirty="0"/>
              <a:t>;  </a:t>
            </a:r>
            <a:br>
              <a:rPr lang="en-US" dirty="0"/>
            </a:br>
            <a:r>
              <a:rPr lang="en-US" dirty="0"/>
              <a:t>e.g., from ($2,$3,$4) to ($9,$8,$8)</a:t>
            </a:r>
          </a:p>
          <a:p>
            <a:pPr lvl="1"/>
            <a:r>
              <a:rPr lang="en-US" dirty="0"/>
              <a:t>Round-2 with unit prices ($9,$8,$8):</a:t>
            </a:r>
          </a:p>
          <a:p>
            <a:pPr lvl="2"/>
            <a:r>
              <a:rPr lang="en-US" dirty="0"/>
              <a:t>Order a meal, e.g., (2,1,1) for (salad, fries, drink)</a:t>
            </a:r>
          </a:p>
          <a:p>
            <a:pPr lvl="2"/>
            <a:r>
              <a:rPr lang="en-US" dirty="0"/>
              <a:t>Estimate the order price: (2,1,1)* ($9,$8,$8)=$34</a:t>
            </a:r>
          </a:p>
          <a:p>
            <a:pPr lvl="2"/>
            <a:r>
              <a:rPr lang="en-US" dirty="0"/>
              <a:t>Query the true order price: (2,1,1)* ($5,$5,$5)=$20</a:t>
            </a:r>
          </a:p>
          <a:p>
            <a:pPr lvl="2"/>
            <a:r>
              <a:rPr lang="en-US" dirty="0"/>
              <a:t>Adjust your estimation: decrease; from ($9,$8,$8) to ($5,$8,$7)</a:t>
            </a:r>
          </a:p>
          <a:p>
            <a:pPr lvl="1"/>
            <a:r>
              <a:rPr lang="en-US" sz="2400" dirty="0"/>
              <a:t>Round -3 with ($5,$8,$7)</a:t>
            </a:r>
          </a:p>
          <a:p>
            <a:pPr lvl="2"/>
            <a:r>
              <a:rPr lang="en-US" sz="2100" dirty="0"/>
              <a:t>Same.</a:t>
            </a:r>
          </a:p>
          <a:p>
            <a:r>
              <a:rPr lang="en-US" dirty="0"/>
              <a:t>Winner</a:t>
            </a:r>
          </a:p>
          <a:p>
            <a:pPr lvl="1"/>
            <a:r>
              <a:rPr lang="en-US" dirty="0"/>
              <a:t>being closest to the true unit prices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C2C71-B700-AB43-95D8-04246FDA87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20370" y="6356350"/>
            <a:ext cx="3052064" cy="365760"/>
          </a:xfrm>
        </p:spPr>
        <p:txBody>
          <a:bodyPr/>
          <a:lstStyle/>
          <a:p>
            <a:r>
              <a:rPr lang="en-US" dirty="0">
                <a:solidFill>
                  <a:srgbClr val="464653"/>
                </a:solidFill>
                <a:latin typeface="Gill Sans MT"/>
              </a:rPr>
              <a:t>Fall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34ED7-6A18-AA44-A20C-2E25672D7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65997" y="6356350"/>
            <a:ext cx="4673600" cy="365760"/>
          </a:xfrm>
        </p:spPr>
        <p:txBody>
          <a:bodyPr/>
          <a:lstStyle/>
          <a:p>
            <a:r>
              <a:rPr lang="en-US" dirty="0">
                <a:solidFill>
                  <a:srgbClr val="464653"/>
                </a:solidFill>
                <a:latin typeface="Gill Sans MT"/>
              </a:rPr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D3DE3-A0DA-224A-A16E-4CD782C6F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>
                <a:solidFill>
                  <a:srgbClr val="464653"/>
                </a:solidFill>
                <a:latin typeface="Gill Sans MT"/>
              </a:rPr>
              <a:pPr/>
              <a:t>20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56562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191000" y="1143000"/>
            <a:ext cx="0" cy="525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543800" y="1143000"/>
            <a:ext cx="0" cy="525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25316" y="820992"/>
            <a:ext cx="8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ill Sans MT"/>
              </a:rPr>
              <a:t>Team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1000" y="773668"/>
            <a:ext cx="8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ill Sans MT"/>
              </a:rPr>
              <a:t>Team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47811" y="773668"/>
            <a:ext cx="8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ill Sans MT"/>
              </a:rPr>
              <a:t>Team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6189" y="3242704"/>
            <a:ext cx="296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ill Sans MT"/>
              </a:rPr>
              <a:t>Guess Unit Price:$ (?,?,?)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26693" y="1664732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ill Sans MT"/>
              </a:rPr>
              <a:t>Round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25317" y="2040044"/>
            <a:ext cx="18561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ill Sans MT"/>
              </a:rPr>
              <a:t>Order: 	[?,?,?]</a:t>
            </a:r>
          </a:p>
          <a:p>
            <a:r>
              <a:rPr lang="en-US" dirty="0">
                <a:solidFill>
                  <a:prstClr val="black"/>
                </a:solidFill>
                <a:latin typeface="Gill Sans MT"/>
              </a:rPr>
              <a:t>Est Price: 	$?</a:t>
            </a:r>
          </a:p>
          <a:p>
            <a:r>
              <a:rPr lang="en-US" dirty="0">
                <a:solidFill>
                  <a:srgbClr val="00B0F0"/>
                </a:solidFill>
                <a:latin typeface="Gill Sans MT"/>
              </a:rPr>
              <a:t>True Price: $?</a:t>
            </a:r>
          </a:p>
          <a:p>
            <a:r>
              <a:rPr lang="en-US" dirty="0">
                <a:solidFill>
                  <a:prstClr val="black"/>
                </a:solidFill>
                <a:latin typeface="Gill Sans MT"/>
              </a:rPr>
              <a:t>Decision: increase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09446" y="360970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ill Sans MT"/>
              </a:rPr>
              <a:t>Round 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65422" y="3924264"/>
            <a:ext cx="18561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ill Sans MT"/>
              </a:rPr>
              <a:t>Order: 	[?,?,?]</a:t>
            </a:r>
          </a:p>
          <a:p>
            <a:r>
              <a:rPr lang="en-US" dirty="0">
                <a:solidFill>
                  <a:prstClr val="black"/>
                </a:solidFill>
                <a:latin typeface="Gill Sans MT"/>
              </a:rPr>
              <a:t>Est Price: 	$?</a:t>
            </a:r>
          </a:p>
          <a:p>
            <a:r>
              <a:rPr lang="en-US" dirty="0">
                <a:solidFill>
                  <a:srgbClr val="00B0F0"/>
                </a:solidFill>
                <a:latin typeface="Gill Sans MT"/>
              </a:rPr>
              <a:t>True Price: $?</a:t>
            </a:r>
          </a:p>
          <a:p>
            <a:r>
              <a:rPr lang="en-US" dirty="0">
                <a:solidFill>
                  <a:prstClr val="black"/>
                </a:solidFill>
                <a:latin typeface="Gill Sans MT"/>
              </a:rPr>
              <a:t>Decision: increase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6366" y="1289111"/>
            <a:ext cx="296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ill Sans MT"/>
              </a:rPr>
              <a:t>Guess Unit Price: $(?,?,?)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61126" y="5041038"/>
            <a:ext cx="2890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ill Sans MT"/>
              </a:rPr>
              <a:t>Guess Unit Price: $(?,?,?)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68811" y="5398532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ill Sans MT"/>
              </a:rPr>
              <a:t>Round 3</a:t>
            </a:r>
          </a:p>
        </p:txBody>
      </p:sp>
      <p:sp>
        <p:nvSpPr>
          <p:cNvPr id="2" name="Rectangle 1"/>
          <p:cNvSpPr/>
          <p:nvPr/>
        </p:nvSpPr>
        <p:spPr>
          <a:xfrm>
            <a:off x="2424676" y="577252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ill Sans MT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23678" y="1316659"/>
            <a:ext cx="272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ill Sans MT"/>
              </a:rPr>
              <a:t>Guess Unit Price: $(?,?,?)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616895" y="3243328"/>
            <a:ext cx="273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ill Sans MT"/>
              </a:rPr>
              <a:t>Guess Unit Price: $(?,?,?)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6815" y="169582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ill Sans MT"/>
              </a:rPr>
              <a:t>Round 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45439" y="2071136"/>
            <a:ext cx="18561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ill Sans MT"/>
              </a:rPr>
              <a:t>Order: 	[?,?,?]</a:t>
            </a:r>
          </a:p>
          <a:p>
            <a:r>
              <a:rPr lang="en-US" dirty="0">
                <a:solidFill>
                  <a:prstClr val="black"/>
                </a:solidFill>
                <a:latin typeface="Gill Sans MT"/>
              </a:rPr>
              <a:t>Est Price: $?</a:t>
            </a:r>
          </a:p>
          <a:p>
            <a:r>
              <a:rPr lang="en-US" dirty="0">
                <a:solidFill>
                  <a:srgbClr val="00B0F0"/>
                </a:solidFill>
                <a:latin typeface="Gill Sans MT"/>
              </a:rPr>
              <a:t>True Price: ?</a:t>
            </a:r>
          </a:p>
          <a:p>
            <a:r>
              <a:rPr lang="en-US" dirty="0">
                <a:solidFill>
                  <a:prstClr val="black"/>
                </a:solidFill>
                <a:latin typeface="Gill Sans MT"/>
              </a:rPr>
              <a:t>Decision: increase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29568" y="3640796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ill Sans MT"/>
              </a:rPr>
              <a:t>Round 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16895" y="5060292"/>
            <a:ext cx="273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ill Sans MT"/>
              </a:rPr>
              <a:t>Guess Unit Price: $(?,?,?)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88933" y="542962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ill Sans MT"/>
              </a:rPr>
              <a:t>Round 3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344798" y="580361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ill Sans MT"/>
              </a:rPr>
              <a:t>…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46363" y="3930014"/>
            <a:ext cx="18561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ill Sans MT"/>
              </a:rPr>
              <a:t>Order: 	[?,?,?]</a:t>
            </a:r>
          </a:p>
          <a:p>
            <a:r>
              <a:rPr lang="en-US" dirty="0">
                <a:solidFill>
                  <a:prstClr val="black"/>
                </a:solidFill>
                <a:latin typeface="Gill Sans MT"/>
              </a:rPr>
              <a:t>Est Price: $?</a:t>
            </a:r>
          </a:p>
          <a:p>
            <a:r>
              <a:rPr lang="en-US" dirty="0">
                <a:solidFill>
                  <a:srgbClr val="00B0F0"/>
                </a:solidFill>
                <a:latin typeface="Gill Sans MT"/>
              </a:rPr>
              <a:t>True Price: $?</a:t>
            </a:r>
          </a:p>
          <a:p>
            <a:r>
              <a:rPr lang="en-US" dirty="0">
                <a:solidFill>
                  <a:prstClr val="black"/>
                </a:solidFill>
                <a:latin typeface="Gill Sans MT"/>
              </a:rPr>
              <a:t>Decision: increase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D47AF3-F49C-8D48-83F1-B73DE09D9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464653"/>
                </a:solidFill>
                <a:latin typeface="Gill Sans MT"/>
              </a:rPr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3C10D-C0C6-FD45-89CC-84C4FED9B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464653"/>
                </a:solidFill>
                <a:latin typeface="Gill Sans MT"/>
              </a:rPr>
              <a:t>CS596 Machine Learning, SDSU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99C5FD0-BFFE-0E4D-8121-20A230C0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>
                <a:solidFill>
                  <a:srgbClr val="464653"/>
                </a:solidFill>
                <a:latin typeface="Gill Sans MT"/>
              </a:rPr>
              <a:pPr/>
              <a:t>21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4241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9" grpId="0"/>
      <p:bldP spid="21" grpId="0"/>
      <p:bldP spid="17" grpId="0"/>
      <p:bldP spid="23" grpId="0"/>
      <p:bldP spid="25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 the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981200" y="1219200"/>
                <a:ext cx="8229600" cy="4724400"/>
              </a:xfrm>
            </p:spPr>
            <p:txBody>
              <a:bodyPr>
                <a:normAutofit fontScale="77500" lnSpcReduction="20000"/>
              </a:bodyPr>
              <a:lstStyle/>
              <a:p>
                <a:pPr marL="274320" lvl="1" indent="0">
                  <a:buNone/>
                </a:pPr>
                <a:r>
                  <a:rPr lang="en-US" sz="2400" b="1" dirty="0"/>
                  <a:t>Objective:  </a:t>
                </a:r>
              </a:p>
              <a:p>
                <a:pPr marL="274320" lvl="1" indent="0">
                  <a:buNone/>
                </a:pPr>
                <a:r>
                  <a:rPr lang="en-US" sz="2400" dirty="0"/>
                  <a:t>	Minimize the cost function </a:t>
                </a:r>
                <a:r>
                  <a:rPr lang="en-US" sz="2400" dirty="0">
                    <a:solidFill>
                      <a:schemeClr val="tx1"/>
                    </a:solidFill>
                  </a:rPr>
                  <a:t>abs(Est Price – True Price)</a:t>
                </a:r>
              </a:p>
              <a:p>
                <a:pPr marL="274320" lvl="1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	i.e.,</a:t>
                </a:r>
              </a:p>
              <a:p>
                <a:pPr marL="274320" lvl="1" indent="0">
                  <a:buNone/>
                </a:pPr>
                <a:r>
                  <a:rPr lang="en-US" sz="2400" dirty="0"/>
                  <a:t>	</a:t>
                </a:r>
                <a:r>
                  <a:rPr lang="en-US" sz="2400" dirty="0">
                    <a:solidFill>
                      <a:schemeClr val="tx1"/>
                    </a:solidFill>
                  </a:rPr>
                  <a:t>abs((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chemeClr val="tx1"/>
                            </a:solidFill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salad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chemeClr val="tx1"/>
                            </a:solidFill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fries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chemeClr val="tx1"/>
                            </a:solidFill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drink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chemeClr val="tx1"/>
                            </a:solidFill>
                            <a:latin typeface="Cambria Math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salad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chemeClr val="tx1"/>
                            </a:solidFill>
                            <a:latin typeface="Cambria Math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fries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chemeClr val="tx1"/>
                            </a:solidFill>
                            <a:latin typeface="Cambria Math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drink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)– True Price)</a:t>
                </a:r>
              </a:p>
              <a:p>
                <a:pPr marL="274320" lvl="1" indent="0">
                  <a:buNone/>
                </a:pPr>
                <a:endParaRPr lang="en-US" sz="2400" dirty="0">
                  <a:solidFill>
                    <a:srgbClr val="FF0000"/>
                  </a:solidFill>
                </a:endParaRPr>
              </a:p>
              <a:p>
                <a:pPr marL="274320" lvl="1" indent="0">
                  <a:buNone/>
                </a:pPr>
                <a:r>
                  <a:rPr lang="en-US" sz="2400" b="1" dirty="0"/>
                  <a:t>Solution: </a:t>
                </a:r>
              </a:p>
              <a:p>
                <a:pPr lvl="1"/>
                <a:r>
                  <a:rPr lang="en-US" sz="2400" dirty="0"/>
                  <a:t>Start with random guesses.</a:t>
                </a:r>
              </a:p>
              <a:p>
                <a:pPr lvl="1"/>
                <a:r>
                  <a:rPr lang="en-US" sz="2400" dirty="0"/>
                  <a:t>Every day, you order a meal with different weights of each, and check the difference between your estimate and true price.</a:t>
                </a:r>
              </a:p>
              <a:p>
                <a:pPr lvl="1"/>
                <a:r>
                  <a:rPr lang="en-US" sz="2400" dirty="0"/>
                  <a:t>Adjust your guess about the prices, in order to get a closer price next day. </a:t>
                </a:r>
              </a:p>
              <a:p>
                <a:pPr marL="274320" lvl="1" indent="0">
                  <a:buNone/>
                </a:pPr>
                <a:endParaRPr lang="en-US" sz="2400" dirty="0"/>
              </a:p>
              <a:p>
                <a:pPr marL="274320" lvl="1" indent="0">
                  <a:buNone/>
                </a:pPr>
                <a:r>
                  <a:rPr lang="en-US" sz="2400" dirty="0"/>
                  <a:t>{</a:t>
                </a:r>
              </a:p>
              <a:p>
                <a:pPr marL="274320" lvl="1" indent="0">
                  <a:buNone/>
                </a:pPr>
                <a:r>
                  <a:rPr lang="en-US" sz="24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salad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salad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dirty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𝛼</m:t>
                    </m:r>
                    <m:r>
                      <m:rPr>
                        <m:sty m:val="p"/>
                      </m:rP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salad</m:t>
                        </m:r>
                      </m:sub>
                    </m:sSub>
                  </m:oMath>
                </a14:m>
                <a:endParaRPr lang="en-US" sz="2400" dirty="0">
                  <a:latin typeface="Cambria Math"/>
                </a:endParaRPr>
              </a:p>
              <a:p>
                <a:pPr marL="274320" lvl="1" indent="0">
                  <a:buNone/>
                </a:pPr>
                <a:r>
                  <a:rPr lang="en-US" sz="24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fries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fries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/>
                      </a:rPr>
                      <m:t>𝛼</m:t>
                    </m:r>
                    <m:r>
                      <m:rPr>
                        <m:sty m:val="p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fries</m:t>
                        </m:r>
                      </m:sub>
                    </m:sSub>
                  </m:oMath>
                </a14:m>
                <a:endParaRPr lang="en-US" sz="2400" dirty="0">
                  <a:latin typeface="Cambria Math"/>
                </a:endParaRPr>
              </a:p>
              <a:p>
                <a:pPr marL="274320" lvl="1" indent="0">
                  <a:buNone/>
                </a:pPr>
                <a:r>
                  <a:rPr lang="en-US" sz="24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drink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drink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 smtClean="0">
                        <a:latin typeface="Cambria Math"/>
                      </a:rPr>
                      <m:t>𝛼</m:t>
                    </m:r>
                    <m:r>
                      <m:rPr>
                        <m:sty m:val="p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drink</m:t>
                        </m:r>
                      </m:sub>
                    </m:sSub>
                  </m:oMath>
                </a14:m>
                <a:endParaRPr lang="en-US" sz="2400" dirty="0">
                  <a:latin typeface="Cambria Math"/>
                </a:endParaRPr>
              </a:p>
              <a:p>
                <a:pPr marL="274320" lvl="1" indent="0">
                  <a:buNone/>
                </a:pPr>
                <a:r>
                  <a:rPr lang="en-US" sz="2400" dirty="0"/>
                  <a:t>}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981200" y="1219200"/>
                <a:ext cx="8229600" cy="4724400"/>
              </a:xfrm>
              <a:blipFill>
                <a:blip r:embed="rId2"/>
                <a:stretch>
                  <a:fillRect t="-1882" b="-1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6D225-49EC-2441-B6F9-D545670EC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464653"/>
                </a:solidFill>
                <a:latin typeface="Gill Sans MT"/>
              </a:rPr>
              <a:t>Fall 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3EEAC-0ED0-A14E-B4D9-404BA4CC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464653"/>
                </a:solidFill>
                <a:latin typeface="Gill Sans MT"/>
              </a:rPr>
              <a:t>CS596 Machine Learning, 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432D0-0A57-5F41-8A6A-9270BD4E5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>
                <a:solidFill>
                  <a:srgbClr val="464653"/>
                </a:solidFill>
                <a:latin typeface="Gill Sans MT"/>
              </a:rPr>
              <a:pPr/>
              <a:t>22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7CF179-4CD7-244D-ADF4-7D08174157BE}"/>
                  </a:ext>
                </a:extLst>
              </p:cNvPr>
              <p:cNvSpPr txBox="1"/>
              <p:nvPr/>
            </p:nvSpPr>
            <p:spPr>
              <a:xfrm>
                <a:off x="6434667" y="4639734"/>
                <a:ext cx="44619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salad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fries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drink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7CF179-4CD7-244D-ADF4-7D0817415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667" y="4639734"/>
                <a:ext cx="4461933" cy="369332"/>
              </a:xfrm>
              <a:prstGeom prst="rect">
                <a:avLst/>
              </a:prstGeom>
              <a:blipFill>
                <a:blip r:embed="rId3"/>
                <a:stretch>
                  <a:fillRect l="-1136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D9F55FC-1332-C447-8FF2-EF9A99E4659C}"/>
              </a:ext>
            </a:extLst>
          </p:cNvPr>
          <p:cNvSpPr txBox="1"/>
          <p:nvPr/>
        </p:nvSpPr>
        <p:spPr>
          <a:xfrm>
            <a:off x="6434667" y="5085266"/>
            <a:ext cx="390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gradients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7965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9637-7890-7D49-B280-7AF0C84F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formula of GD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F42E-E879-C246-AE79-03C39201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2594E3-B63C-804D-A475-2D98FAA9C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0C499-3507-C64D-B955-8D4F3157F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67DA1C3-6AF0-5949-B771-0DD168330807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274320" lvl="1" indent="0">
                  <a:buNone/>
                </a:pPr>
                <a:r>
                  <a:rPr lang="en-US" sz="2000" dirty="0"/>
                  <a:t>{</a:t>
                </a:r>
              </a:p>
              <a:p>
                <a:pPr marL="274320" lvl="1" indent="0">
                  <a:buNone/>
                </a:pPr>
                <a:r>
                  <a:rPr lang="en-US" sz="20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salad</m:t>
                        </m:r>
                      </m:sub>
                    </m:sSub>
                    <m:r>
                      <a:rPr lang="en-US" sz="200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salad</m:t>
                        </m:r>
                      </m:sub>
                    </m:sSub>
                    <m:r>
                      <a:rPr lang="en-US" sz="2000">
                        <a:latin typeface="Cambria Math"/>
                      </a:rPr>
                      <m:t>−</m:t>
                    </m:r>
                  </m:oMath>
                </a14:m>
                <a:r>
                  <a:rPr lang="en-US" sz="2000" dirty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𝛼</m:t>
                    </m:r>
                  </m:oMath>
                </a14:m>
                <a:r>
                  <a:rPr lang="en-US" sz="2000" dirty="0">
                    <a:latin typeface="Cambria Math"/>
                  </a:rPr>
                  <a:t>(Est Price – True Price)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𝑠𝑎𝑙𝑎𝑑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endParaRPr lang="en-US" sz="2000" dirty="0">
                  <a:latin typeface="Cambria Math"/>
                </a:endParaRPr>
              </a:p>
              <a:p>
                <a:pPr marL="274320" lvl="1" indent="0">
                  <a:buNone/>
                </a:pPr>
                <a:r>
                  <a:rPr lang="en-US" sz="20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fries</m:t>
                        </m:r>
                      </m:sub>
                    </m:sSub>
                    <m:r>
                      <a:rPr lang="en-US" sz="200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fries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/>
                      </a:rPr>
                      <m:t>𝛼</m:t>
                    </m:r>
                  </m:oMath>
                </a14:m>
                <a:r>
                  <a:rPr lang="en-US" sz="2000" dirty="0">
                    <a:latin typeface="Cambria Math"/>
                  </a:rPr>
                  <a:t>(Est Price - True Price) *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𝑓𝑟𝑖𝑒𝑠</m:t>
                        </m:r>
                      </m:sub>
                    </m:sSub>
                  </m:oMath>
                </a14:m>
                <a:endParaRPr lang="en-US" sz="2000" dirty="0">
                  <a:latin typeface="Cambria Math"/>
                </a:endParaRPr>
              </a:p>
              <a:p>
                <a:pPr marL="274320" lvl="1" indent="0">
                  <a:buNone/>
                </a:pPr>
                <a:r>
                  <a:rPr lang="en-US" sz="20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drink</m:t>
                        </m:r>
                      </m:sub>
                    </m:sSub>
                    <m:r>
                      <a:rPr lang="en-US" sz="200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drink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/>
                      </a:rPr>
                      <m:t>𝛼</m:t>
                    </m:r>
                  </m:oMath>
                </a14:m>
                <a:r>
                  <a:rPr lang="en-US" sz="2000" dirty="0">
                    <a:latin typeface="Cambria Math"/>
                  </a:rPr>
                  <a:t>(Est Price - True Price) *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𝑑𝑟𝑖𝑛𝑘</m:t>
                        </m:r>
                      </m:sub>
                    </m:sSub>
                  </m:oMath>
                </a14:m>
                <a:endParaRPr lang="en-US" sz="2000" dirty="0">
                  <a:latin typeface="Cambria Math"/>
                </a:endParaRPr>
              </a:p>
              <a:p>
                <a:pPr marL="274320" lvl="1" indent="0">
                  <a:buNone/>
                </a:pPr>
                <a:r>
                  <a:rPr lang="en-US" sz="2000" dirty="0"/>
                  <a:t>}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67DA1C3-6AF0-5949-B771-0DD168330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E2434A0-5249-EF41-9E7A-5BB40EA80100}"/>
                  </a:ext>
                </a:extLst>
              </p:cNvPr>
              <p:cNvSpPr/>
              <p:nvPr/>
            </p:nvSpPr>
            <p:spPr>
              <a:xfrm>
                <a:off x="1422400" y="3466697"/>
                <a:ext cx="3054234" cy="666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zh-CN" alt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kumimoji="1" lang="en-US" altLang="zh-CN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E2434A0-5249-EF41-9E7A-5BB40EA801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400" y="3466697"/>
                <a:ext cx="3054234" cy="666080"/>
              </a:xfrm>
              <a:prstGeom prst="rect">
                <a:avLst/>
              </a:prstGeom>
              <a:blipFill>
                <a:blip r:embed="rId3"/>
                <a:stretch>
                  <a:fillRect t="-139623" b="-20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DF10A6-49EA-954C-8D69-E26EF0702558}"/>
                  </a:ext>
                </a:extLst>
              </p:cNvPr>
              <p:cNvSpPr/>
              <p:nvPr/>
            </p:nvSpPr>
            <p:spPr>
              <a:xfrm>
                <a:off x="1422400" y="4181055"/>
                <a:ext cx="3048912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zh-CN" alt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kumimoji="1" lang="en-US" altLang="zh-CN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DF10A6-49EA-954C-8D69-E26EF0702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400" y="4181055"/>
                <a:ext cx="3048912" cy="664349"/>
              </a:xfrm>
              <a:prstGeom prst="rect">
                <a:avLst/>
              </a:prstGeom>
              <a:blipFill>
                <a:blip r:embed="rId4"/>
                <a:stretch>
                  <a:fillRect t="-137037" b="-20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1755A-2B07-A24D-82AC-331A5BA598A2}"/>
                  </a:ext>
                </a:extLst>
              </p:cNvPr>
              <p:cNvSpPr/>
              <p:nvPr/>
            </p:nvSpPr>
            <p:spPr>
              <a:xfrm>
                <a:off x="1422400" y="4883504"/>
                <a:ext cx="3054234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zh-CN" alt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kumimoji="1" lang="en-US" altLang="zh-CN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11755A-2B07-A24D-82AC-331A5BA59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400" y="4883504"/>
                <a:ext cx="3054234" cy="664349"/>
              </a:xfrm>
              <a:prstGeom prst="rect">
                <a:avLst/>
              </a:prstGeom>
              <a:blipFill>
                <a:blip r:embed="rId5"/>
                <a:stretch>
                  <a:fillRect t="-139623" b="-20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CBAB08-A9D0-1348-9432-A6AC70482A9C}"/>
                  </a:ext>
                </a:extLst>
              </p:cNvPr>
              <p:cNvSpPr txBox="1"/>
              <p:nvPr/>
            </p:nvSpPr>
            <p:spPr>
              <a:xfrm>
                <a:off x="6201664" y="3409927"/>
                <a:ext cx="3343800" cy="5563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f>
                        <m:f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CBAB08-A9D0-1348-9432-A6AC70482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664" y="3409927"/>
                <a:ext cx="3343800" cy="556306"/>
              </a:xfrm>
              <a:prstGeom prst="rect">
                <a:avLst/>
              </a:prstGeom>
              <a:blipFill>
                <a:blip r:embed="rId6"/>
                <a:stretch>
                  <a:fillRect l="-755" t="-173333" r="-377" b="-2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F8A224-67CB-DF43-97EF-C7C9F9E9EBE3}"/>
              </a:ext>
            </a:extLst>
          </p:cNvPr>
          <p:cNvCxnSpPr/>
          <p:nvPr/>
        </p:nvCxnSpPr>
        <p:spPr>
          <a:xfrm>
            <a:off x="6201664" y="3966233"/>
            <a:ext cx="2668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9017061-424D-9549-A014-4439256FFD5F}"/>
              </a:ext>
            </a:extLst>
          </p:cNvPr>
          <p:cNvSpPr txBox="1"/>
          <p:nvPr/>
        </p:nvSpPr>
        <p:spPr>
          <a:xfrm>
            <a:off x="5518064" y="4042433"/>
            <a:ext cx="1634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 </a:t>
            </a:r>
            <a:r>
              <a:rPr lang="en-US" dirty="0" err="1"/>
              <a:t>th</a:t>
            </a:r>
            <a:r>
              <a:rPr lang="en-US" dirty="0"/>
              <a:t> parameter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6FF789-E758-A348-90FA-0E80435CFB1C}"/>
              </a:ext>
            </a:extLst>
          </p:cNvPr>
          <p:cNvSpPr txBox="1"/>
          <p:nvPr/>
        </p:nvSpPr>
        <p:spPr>
          <a:xfrm>
            <a:off x="9148064" y="4042433"/>
            <a:ext cx="262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 </a:t>
            </a:r>
            <a:r>
              <a:rPr lang="en-US" dirty="0" err="1"/>
              <a:t>th</a:t>
            </a:r>
            <a:r>
              <a:rPr lang="en-US" dirty="0"/>
              <a:t> component in feature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413799-0ACA-9841-886A-083A4773BB5A}"/>
              </a:ext>
            </a:extLst>
          </p:cNvPr>
          <p:cNvCxnSpPr/>
          <p:nvPr/>
        </p:nvCxnSpPr>
        <p:spPr>
          <a:xfrm>
            <a:off x="9148064" y="3953133"/>
            <a:ext cx="2668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D1BDCB8-1DDC-7749-BE98-DA21054DBB50}"/>
              </a:ext>
            </a:extLst>
          </p:cNvPr>
          <p:cNvCxnSpPr>
            <a:cxnSpLocks/>
          </p:cNvCxnSpPr>
          <p:nvPr/>
        </p:nvCxnSpPr>
        <p:spPr>
          <a:xfrm>
            <a:off x="8038931" y="3953133"/>
            <a:ext cx="9526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121FCD-D76A-2F4D-A8C6-8B2C60D2AAAD}"/>
              </a:ext>
            </a:extLst>
          </p:cNvPr>
          <p:cNvCxnSpPr/>
          <p:nvPr/>
        </p:nvCxnSpPr>
        <p:spPr>
          <a:xfrm>
            <a:off x="8038931" y="3953133"/>
            <a:ext cx="0" cy="458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67CF9E7-293B-654A-BC46-A379C91BB1BF}"/>
              </a:ext>
            </a:extLst>
          </p:cNvPr>
          <p:cNvSpPr txBox="1"/>
          <p:nvPr/>
        </p:nvSpPr>
        <p:spPr>
          <a:xfrm>
            <a:off x="7248229" y="4414561"/>
            <a:ext cx="262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 between prediction and truth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A6EA64-FE7E-A242-848F-3BFCAB10C285}"/>
                  </a:ext>
                </a:extLst>
              </p:cNvPr>
              <p:cNvSpPr txBox="1"/>
              <p:nvPr/>
            </p:nvSpPr>
            <p:spPr>
              <a:xfrm>
                <a:off x="5591008" y="5154750"/>
                <a:ext cx="5886784" cy="1101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Idea</a:t>
                </a:r>
                <a:r>
                  <a:rPr lang="en-US" sz="2000" dirty="0"/>
                  <a:t>: how to and how much to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are jointly decided by the outcome of prediction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1"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1"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or not) and its weight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), and the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as well.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A6EA64-FE7E-A242-848F-3BFCAB10C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008" y="5154750"/>
                <a:ext cx="5886784" cy="1101905"/>
              </a:xfrm>
              <a:prstGeom prst="rect">
                <a:avLst/>
              </a:prstGeom>
              <a:blipFill>
                <a:blip r:embed="rId7"/>
                <a:stretch>
                  <a:fillRect l="-860" t="-2273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742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3" grpId="0"/>
      <p:bldP spid="14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3A552-9629-144B-BB24-495D870A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 of parameter updating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A346D3-C8AA-AF47-B5AC-5C328E560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54F83-3C2D-BE4A-8F04-46CDA5C33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82C131-0EA9-034A-B459-1DDE3737A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7C2FEB-2CA6-3C47-A65F-2A7CC13EFA8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Equalizer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8A29B-95B8-1043-8FC8-F38C4CB93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990" y="2014444"/>
            <a:ext cx="5280585" cy="2912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41410-66ED-5B4C-A767-724E075B2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521" y="5344816"/>
            <a:ext cx="1443691" cy="3945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6AD426-7090-1946-AFB5-BD91998D7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5344816"/>
            <a:ext cx="1443690" cy="3945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15BA6-6E9A-6149-A9C8-877DC9AEB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479" y="5344816"/>
            <a:ext cx="1404096" cy="39738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F0BCBD-7A33-B948-95E5-FDE60E9A4D76}"/>
              </a:ext>
            </a:extLst>
          </p:cNvPr>
          <p:cNvCxnSpPr/>
          <p:nvPr/>
        </p:nvCxnSpPr>
        <p:spPr>
          <a:xfrm>
            <a:off x="3756212" y="5074024"/>
            <a:ext cx="2950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3AF48C-9404-A743-B2B2-D01B535005A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034367" y="5082988"/>
            <a:ext cx="721845" cy="2618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F4E27-1F64-8D49-94C1-A03C948EC706}"/>
              </a:ext>
            </a:extLst>
          </p:cNvPr>
          <p:cNvCxnSpPr/>
          <p:nvPr/>
        </p:nvCxnSpPr>
        <p:spPr>
          <a:xfrm>
            <a:off x="4186518" y="5082988"/>
            <a:ext cx="2950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3DDBC8-5161-5243-A453-C8FB8C2DE03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481606" y="5082988"/>
            <a:ext cx="291539" cy="2618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C091BB-2DF9-B740-9421-D056732E13AE}"/>
              </a:ext>
            </a:extLst>
          </p:cNvPr>
          <p:cNvCxnSpPr/>
          <p:nvPr/>
        </p:nvCxnSpPr>
        <p:spPr>
          <a:xfrm>
            <a:off x="6544236" y="5091952"/>
            <a:ext cx="2950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D5F2116-5736-6A43-A15B-2372E7772876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839325" y="5091952"/>
            <a:ext cx="186202" cy="2528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06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49107-CBCB-204B-B8A7-708BB9D2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common practices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03E8C-3286-7941-9D6D-5AB151CA1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8FD1A-5547-2F4A-B772-790143EFA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59249-6CD7-7F4D-A2E3-E3264620E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649F01A-7A03-724E-9E2C-E2D7A36A850A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Where to 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Random initialization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When to stop?</a:t>
                </a:r>
              </a:p>
              <a:p>
                <a:pPr lvl="1"/>
                <a:r>
                  <a:rPr lang="en-US" dirty="0"/>
                  <a:t>termination conditions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How big is each step?</a:t>
                </a:r>
              </a:p>
              <a:p>
                <a:pPr lvl="1"/>
                <a:r>
                  <a:rPr lang="en-US" dirty="0"/>
                  <a:t>Set the proper learning rate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 many data to include in each iteration?</a:t>
                </a:r>
              </a:p>
              <a:p>
                <a:pPr lvl="1"/>
                <a:r>
                  <a:rPr lang="en-US" dirty="0"/>
                  <a:t>Several different types of GD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649F01A-7A03-724E-9E2C-E2D7A36A85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79" t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009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E3AE9-F631-714C-9920-1EF31070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stop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969491-1C56-DB4D-AAF8-298DA8305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963CB-BD6C-D243-8D47-DBB45BA70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CE75A-0DD5-A14C-8D31-1D983634C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CDAF495-62CB-714E-B2BC-E83AB5B39BFB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Various termination conditions</a:t>
                </a:r>
              </a:p>
              <a:p>
                <a:pPr lvl="1"/>
                <a:r>
                  <a:rPr lang="en-US" dirty="0"/>
                  <a:t>Stop when a predetermined maximum number of iterations is reached</a:t>
                </a:r>
              </a:p>
              <a:p>
                <a:pPr lvl="2"/>
                <a:r>
                  <a:rPr lang="en-US" dirty="0"/>
                  <a:t>“Early stop” to avoid overfitting on training data.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Stop when the gradient is “close enough” to zero</a:t>
                </a:r>
              </a:p>
              <a:p>
                <a:pPr lvl="2"/>
                <a:r>
                  <a:rPr lang="en-US" dirty="0"/>
                  <a:t>E.g., less than a predetermined value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Stop when the improvement drops below a threshold</a:t>
                </a:r>
              </a:p>
              <a:p>
                <a:pPr lvl="2"/>
                <a:r>
                  <a:rPr lang="en-US" dirty="0"/>
                  <a:t>I.e., when the cost function stops decreasing enough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Stop when performance on a validation data set does not increase enough</a:t>
                </a:r>
              </a:p>
              <a:p>
                <a:pPr lvl="2"/>
                <a:r>
                  <a:rPr lang="en-US" dirty="0"/>
                  <a:t>Avoid overfitting on training data.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CDAF495-62CB-714E-B2BC-E83AB5B39B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79" t="-1285" b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785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088E96-CF38-084C-8D1C-786B8060C33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set learning rate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088E96-CF38-084C-8D1C-786B8060C3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89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448C75-690D-F44F-AD18-6EAC47AD5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E8116-2CE3-FF49-A036-DE42DAC8C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6C810-A7BB-4049-BD62-E344A043A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E29E7A-0C47-7943-B687-6ECB15AD95B3}"/>
              </a:ext>
            </a:extLst>
          </p:cNvPr>
          <p:cNvGrpSpPr/>
          <p:nvPr/>
        </p:nvGrpSpPr>
        <p:grpSpPr>
          <a:xfrm>
            <a:off x="816864" y="2854319"/>
            <a:ext cx="4030133" cy="2551008"/>
            <a:chOff x="2548467" y="2540000"/>
            <a:chExt cx="4030133" cy="255100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7E53F49-312D-7942-9F75-37088C651354}"/>
                </a:ext>
              </a:extLst>
            </p:cNvPr>
            <p:cNvCxnSpPr/>
            <p:nvPr/>
          </p:nvCxnSpPr>
          <p:spPr>
            <a:xfrm flipV="1">
              <a:off x="2548467" y="2540000"/>
              <a:ext cx="0" cy="22690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CD1863E-79D8-2B40-826F-0193833A74CC}"/>
                </a:ext>
              </a:extLst>
            </p:cNvPr>
            <p:cNvCxnSpPr/>
            <p:nvPr/>
          </p:nvCxnSpPr>
          <p:spPr>
            <a:xfrm>
              <a:off x="2548467" y="4809067"/>
              <a:ext cx="39793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A27E9C-73BB-2E4B-9644-2638E565AA5A}"/>
                </a:ext>
              </a:extLst>
            </p:cNvPr>
            <p:cNvSpPr/>
            <p:nvPr/>
          </p:nvSpPr>
          <p:spPr>
            <a:xfrm>
              <a:off x="3187700" y="3069156"/>
              <a:ext cx="2438400" cy="1210755"/>
            </a:xfrm>
            <a:custGeom>
              <a:avLst/>
              <a:gdLst>
                <a:gd name="connsiteX0" fmla="*/ 0 w 1651000"/>
                <a:gd name="connsiteY0" fmla="*/ 25400 h 1210755"/>
                <a:gd name="connsiteX1" fmla="*/ 838200 w 1651000"/>
                <a:gd name="connsiteY1" fmla="*/ 1210733 h 1210755"/>
                <a:gd name="connsiteX2" fmla="*/ 1651000 w 1651000"/>
                <a:gd name="connsiteY2" fmla="*/ 0 h 1210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000" h="1210755">
                  <a:moveTo>
                    <a:pt x="0" y="25400"/>
                  </a:moveTo>
                  <a:cubicBezTo>
                    <a:pt x="281516" y="620183"/>
                    <a:pt x="563033" y="1214966"/>
                    <a:pt x="838200" y="1210733"/>
                  </a:cubicBezTo>
                  <a:cubicBezTo>
                    <a:pt x="1113367" y="1206500"/>
                    <a:pt x="1508478" y="227189"/>
                    <a:pt x="1651000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C5AEFF-9783-C644-8AEC-BA93F56F6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7000" y="4925908"/>
              <a:ext cx="101600" cy="1651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90662CD-3A15-5643-94EF-0F68785055B3}"/>
                  </a:ext>
                </a:extLst>
              </p:cNvPr>
              <p:cNvSpPr/>
              <p:nvPr/>
            </p:nvSpPr>
            <p:spPr>
              <a:xfrm>
                <a:off x="1085196" y="1781180"/>
                <a:ext cx="12560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too big</a:t>
                </a: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90662CD-3A15-5643-94EF-0F6878505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196" y="1781180"/>
                <a:ext cx="1256049" cy="369332"/>
              </a:xfrm>
              <a:prstGeom prst="rect">
                <a:avLst/>
              </a:prstGeom>
              <a:blipFill>
                <a:blip r:embed="rId4"/>
                <a:stretch>
                  <a:fillRect t="-3333" r="-3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380B1E-301C-D043-96A7-5F9BB1E56085}"/>
              </a:ext>
            </a:extLst>
          </p:cNvPr>
          <p:cNvCxnSpPr/>
          <p:nvPr/>
        </p:nvCxnSpPr>
        <p:spPr>
          <a:xfrm>
            <a:off x="2147383" y="2951707"/>
            <a:ext cx="0" cy="23283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2A99AB2-E404-BB41-ACCF-2A79FFDC9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8483" y="5392219"/>
            <a:ext cx="177800" cy="203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347942-73DD-BE4C-9A17-0A5481824035}"/>
              </a:ext>
            </a:extLst>
          </p:cNvPr>
          <p:cNvCxnSpPr/>
          <p:nvPr/>
        </p:nvCxnSpPr>
        <p:spPr>
          <a:xfrm flipV="1">
            <a:off x="2147383" y="3817088"/>
            <a:ext cx="1414524" cy="4890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A2EF091-4494-1E47-94C5-DBD97F01DBC8}"/>
              </a:ext>
            </a:extLst>
          </p:cNvPr>
          <p:cNvCxnSpPr/>
          <p:nvPr/>
        </p:nvCxnSpPr>
        <p:spPr>
          <a:xfrm>
            <a:off x="3561907" y="2951707"/>
            <a:ext cx="0" cy="2328334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C706213-6A4E-824E-A2F8-95928D32D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3007" y="5392178"/>
            <a:ext cx="177800" cy="2032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5C3C9B-E2ED-9C43-842F-80F4B69D48E4}"/>
              </a:ext>
            </a:extLst>
          </p:cNvPr>
          <p:cNvCxnSpPr>
            <a:cxnSpLocks/>
          </p:cNvCxnSpPr>
          <p:nvPr/>
        </p:nvCxnSpPr>
        <p:spPr>
          <a:xfrm flipH="1" flipV="1">
            <a:off x="1713221" y="3744304"/>
            <a:ext cx="1848686" cy="727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5B5DC26-1E30-E547-A644-E7717C6F7E5C}"/>
              </a:ext>
            </a:extLst>
          </p:cNvPr>
          <p:cNvCxnSpPr/>
          <p:nvPr/>
        </p:nvCxnSpPr>
        <p:spPr>
          <a:xfrm>
            <a:off x="1727397" y="2951707"/>
            <a:ext cx="0" cy="2328334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6A703AC-2457-7841-9796-79D0595B8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497" y="5392178"/>
            <a:ext cx="177800" cy="203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00F325F-2E31-8948-8529-7538F74F58A5}"/>
              </a:ext>
            </a:extLst>
          </p:cNvPr>
          <p:cNvSpPr txBox="1"/>
          <p:nvPr/>
        </p:nvSpPr>
        <p:spPr>
          <a:xfrm>
            <a:off x="1057094" y="2215770"/>
            <a:ext cx="323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Never converge to the minimum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9F129DC-5C1F-1F43-B191-D438A90B12CF}"/>
              </a:ext>
            </a:extLst>
          </p:cNvPr>
          <p:cNvGrpSpPr/>
          <p:nvPr/>
        </p:nvGrpSpPr>
        <p:grpSpPr>
          <a:xfrm>
            <a:off x="6491007" y="2854319"/>
            <a:ext cx="4030133" cy="2551008"/>
            <a:chOff x="2548467" y="2540000"/>
            <a:chExt cx="4030133" cy="2551008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31128CC-945A-F34A-AAA9-8B709BBD05B9}"/>
                </a:ext>
              </a:extLst>
            </p:cNvPr>
            <p:cNvCxnSpPr/>
            <p:nvPr/>
          </p:nvCxnSpPr>
          <p:spPr>
            <a:xfrm flipV="1">
              <a:off x="2548467" y="2540000"/>
              <a:ext cx="0" cy="22690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E72FF0F-F0AA-064D-968E-A7087C1C39E4}"/>
                </a:ext>
              </a:extLst>
            </p:cNvPr>
            <p:cNvCxnSpPr/>
            <p:nvPr/>
          </p:nvCxnSpPr>
          <p:spPr>
            <a:xfrm>
              <a:off x="2548467" y="4809067"/>
              <a:ext cx="39793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23695FA-7051-2B42-B226-67A7903B86B0}"/>
                </a:ext>
              </a:extLst>
            </p:cNvPr>
            <p:cNvSpPr/>
            <p:nvPr/>
          </p:nvSpPr>
          <p:spPr>
            <a:xfrm>
              <a:off x="3187699" y="3069156"/>
              <a:ext cx="3183341" cy="1135361"/>
            </a:xfrm>
            <a:custGeom>
              <a:avLst/>
              <a:gdLst>
                <a:gd name="connsiteX0" fmla="*/ 0 w 1651000"/>
                <a:gd name="connsiteY0" fmla="*/ 25400 h 1210755"/>
                <a:gd name="connsiteX1" fmla="*/ 838200 w 1651000"/>
                <a:gd name="connsiteY1" fmla="*/ 1210733 h 1210755"/>
                <a:gd name="connsiteX2" fmla="*/ 1651000 w 1651000"/>
                <a:gd name="connsiteY2" fmla="*/ 0 h 1210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000" h="1210755">
                  <a:moveTo>
                    <a:pt x="0" y="25400"/>
                  </a:moveTo>
                  <a:cubicBezTo>
                    <a:pt x="281516" y="620183"/>
                    <a:pt x="563033" y="1214966"/>
                    <a:pt x="838200" y="1210733"/>
                  </a:cubicBezTo>
                  <a:cubicBezTo>
                    <a:pt x="1113367" y="1206500"/>
                    <a:pt x="1508478" y="227189"/>
                    <a:pt x="1651000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577085B-B165-A549-BA32-C0FF1FC03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7000" y="4925908"/>
              <a:ext cx="101600" cy="1651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121B18A-BDDA-CC40-AA27-E723D88E624A}"/>
                  </a:ext>
                </a:extLst>
              </p:cNvPr>
              <p:cNvSpPr/>
              <p:nvPr/>
            </p:nvSpPr>
            <p:spPr>
              <a:xfrm>
                <a:off x="6759339" y="1781180"/>
                <a:ext cx="14580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too small</a:t>
                </a:r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121B18A-BDDA-CC40-AA27-E723D88E62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39" y="1781180"/>
                <a:ext cx="1458028" cy="369332"/>
              </a:xfrm>
              <a:prstGeom prst="rect">
                <a:avLst/>
              </a:prstGeom>
              <a:blipFill>
                <a:blip r:embed="rId8"/>
                <a:stretch>
                  <a:fillRect t="-3333" r="-1724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5FB6100-FBAC-1240-AAC3-BCB0E25A8E2C}"/>
              </a:ext>
            </a:extLst>
          </p:cNvPr>
          <p:cNvCxnSpPr/>
          <p:nvPr/>
        </p:nvCxnSpPr>
        <p:spPr>
          <a:xfrm>
            <a:off x="7308953" y="2951707"/>
            <a:ext cx="0" cy="23283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6E14150-737E-0B4A-BE1E-262E68C92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053" y="5392219"/>
            <a:ext cx="177800" cy="20320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D3FE01F-14E6-8C45-AF05-970330B510A6}"/>
              </a:ext>
            </a:extLst>
          </p:cNvPr>
          <p:cNvCxnSpPr>
            <a:cxnSpLocks/>
          </p:cNvCxnSpPr>
          <p:nvPr/>
        </p:nvCxnSpPr>
        <p:spPr>
          <a:xfrm>
            <a:off x="7308952" y="3583281"/>
            <a:ext cx="178714" cy="2338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94D678-FE3A-2147-B575-27BA5A8450D6}"/>
              </a:ext>
            </a:extLst>
          </p:cNvPr>
          <p:cNvCxnSpPr>
            <a:cxnSpLocks/>
          </p:cNvCxnSpPr>
          <p:nvPr/>
        </p:nvCxnSpPr>
        <p:spPr>
          <a:xfrm>
            <a:off x="7465850" y="3788496"/>
            <a:ext cx="200530" cy="2003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87C1B4B-BCBE-0344-A1B0-D8981308E97D}"/>
              </a:ext>
            </a:extLst>
          </p:cNvPr>
          <p:cNvCxnSpPr>
            <a:cxnSpLocks/>
          </p:cNvCxnSpPr>
          <p:nvPr/>
        </p:nvCxnSpPr>
        <p:spPr>
          <a:xfrm>
            <a:off x="7618250" y="3940896"/>
            <a:ext cx="200530" cy="2003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D88A038-1B24-4048-ADDD-AF2C60D9E4DB}"/>
              </a:ext>
            </a:extLst>
          </p:cNvPr>
          <p:cNvCxnSpPr>
            <a:cxnSpLocks/>
          </p:cNvCxnSpPr>
          <p:nvPr/>
        </p:nvCxnSpPr>
        <p:spPr>
          <a:xfrm>
            <a:off x="7770650" y="4093296"/>
            <a:ext cx="200530" cy="2003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34DB50C-8738-F546-A9A5-C48C4FBB74DB}"/>
              </a:ext>
            </a:extLst>
          </p:cNvPr>
          <p:cNvCxnSpPr>
            <a:cxnSpLocks/>
          </p:cNvCxnSpPr>
          <p:nvPr/>
        </p:nvCxnSpPr>
        <p:spPr>
          <a:xfrm>
            <a:off x="7946036" y="4255896"/>
            <a:ext cx="239782" cy="1350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EC94D20-F1D3-6F4B-9F0A-3B55D2E6FC3E}"/>
              </a:ext>
            </a:extLst>
          </p:cNvPr>
          <p:cNvCxnSpPr/>
          <p:nvPr/>
        </p:nvCxnSpPr>
        <p:spPr>
          <a:xfrm>
            <a:off x="7501292" y="2951707"/>
            <a:ext cx="0" cy="2328334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668E287-0762-5A46-9A18-A41A1CCA910A}"/>
              </a:ext>
            </a:extLst>
          </p:cNvPr>
          <p:cNvCxnSpPr/>
          <p:nvPr/>
        </p:nvCxnSpPr>
        <p:spPr>
          <a:xfrm>
            <a:off x="7664630" y="2977085"/>
            <a:ext cx="0" cy="2328334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A82C6B0-09EE-D942-82FA-F14C549410AC}"/>
              </a:ext>
            </a:extLst>
          </p:cNvPr>
          <p:cNvCxnSpPr/>
          <p:nvPr/>
        </p:nvCxnSpPr>
        <p:spPr>
          <a:xfrm>
            <a:off x="7818780" y="2977085"/>
            <a:ext cx="0" cy="2328334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BA16158-DD75-4448-BE61-E67B66F795C4}"/>
              </a:ext>
            </a:extLst>
          </p:cNvPr>
          <p:cNvCxnSpPr/>
          <p:nvPr/>
        </p:nvCxnSpPr>
        <p:spPr>
          <a:xfrm>
            <a:off x="7946036" y="2977085"/>
            <a:ext cx="0" cy="2328334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AAEC49A-38F5-8D44-89AF-70514555C9A8}"/>
              </a:ext>
            </a:extLst>
          </p:cNvPr>
          <p:cNvCxnSpPr/>
          <p:nvPr/>
        </p:nvCxnSpPr>
        <p:spPr>
          <a:xfrm>
            <a:off x="8171612" y="2981594"/>
            <a:ext cx="0" cy="2328334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ED74955-24A2-F44E-A820-47A06E7F0E3B}"/>
              </a:ext>
            </a:extLst>
          </p:cNvPr>
          <p:cNvSpPr txBox="1"/>
          <p:nvPr/>
        </p:nvSpPr>
        <p:spPr>
          <a:xfrm>
            <a:off x="6759339" y="2211712"/>
            <a:ext cx="323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is too slow</a:t>
            </a:r>
          </a:p>
        </p:txBody>
      </p:sp>
    </p:spTree>
    <p:extLst>
      <p:ext uri="{BB962C8B-B14F-4D97-AF65-F5344CB8AC3E}">
        <p14:creationId xmlns:p14="http://schemas.microsoft.com/office/powerpoint/2010/main" val="16366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/>
      <p:bldP spid="33" grpId="0"/>
      <p:bldP spid="5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ACCE-008D-8F40-B158-151A8D13F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and adaptation of learning rate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1EE97D-E52D-124A-8B59-0388679AD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DD69B-9E60-5B47-8714-F422DA85C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6C30E-D780-D547-B567-99F7977B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A3F8C5C-1B7C-0845-9006-01D7323673E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US" sz="2400" dirty="0"/>
                  <a:t> is usually a sane initial value</a:t>
                </a:r>
              </a:p>
              <a:p>
                <a:endParaRPr lang="en-US" dirty="0"/>
              </a:p>
              <a:p>
                <a:r>
                  <a:rPr lang="en-US" sz="2400" dirty="0"/>
                  <a:t>Gradient gets smaller as it approaches the minimum</a:t>
                </a:r>
              </a:p>
              <a:p>
                <a:pPr lvl="1"/>
                <a:r>
                  <a:rPr lang="en-US" sz="2000" dirty="0"/>
                  <a:t>Because gradient is zero at the minimum</a:t>
                </a:r>
              </a:p>
              <a:p>
                <a:endParaRPr lang="en-US" dirty="0"/>
              </a:p>
              <a:p>
                <a:r>
                  <a:rPr lang="en-US" sz="2400" dirty="0"/>
                  <a:t>Therefore,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needs to decay with the training process (except for Batch GD)</a:t>
                </a:r>
              </a:p>
              <a:p>
                <a:pPr lvl="1"/>
                <a:r>
                  <a:rPr lang="en-US" sz="2000" dirty="0"/>
                  <a:t>Time-based decay: </a:t>
                </a:r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/>
                  <a:t>Exponential decay:</a:t>
                </a:r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/>
                  <a:t>Etc.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A3F8C5C-1B7C-0845-9006-01D7323673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463" t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3B40690-287F-3744-9969-CFE09D890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792" y="5035682"/>
            <a:ext cx="2095500" cy="24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E0F86B-CCE7-DF41-8E84-72E00AA13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792" y="4060160"/>
            <a:ext cx="3035300" cy="50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86FF3E-FD9C-0949-A02A-10F174AF6260}"/>
                  </a:ext>
                </a:extLst>
              </p:cNvPr>
              <p:cNvSpPr txBox="1"/>
              <p:nvPr/>
            </p:nvSpPr>
            <p:spPr>
              <a:xfrm>
                <a:off x="7559749" y="4337327"/>
                <a:ext cx="3593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What 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does not decay?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86FF3E-FD9C-0949-A02A-10F174AF6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749" y="4337327"/>
                <a:ext cx="3593804" cy="461665"/>
              </a:xfrm>
              <a:prstGeom prst="rect">
                <a:avLst/>
              </a:prstGeom>
              <a:blipFill>
                <a:blip r:embed="rId5"/>
                <a:stretch>
                  <a:fillRect l="-2465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2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411B-6AF7-D64C-9B01-A10853089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90E0FE-49CC-4D48-B665-230F3325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6F8FEC-545B-434C-8AC6-588467293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B327E-AAE4-2E40-B2DA-47E38923D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C5BD17B-798B-674E-B68E-4AA3824F941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Batch Gradient Descent</a:t>
                </a:r>
              </a:p>
              <a:p>
                <a:pPr lvl="1"/>
                <a:r>
                  <a:rPr lang="en-US" sz="2100" dirty="0"/>
                  <a:t>Compute gradient using all data on each iteration, and perform parameters update</a:t>
                </a:r>
              </a:p>
              <a:p>
                <a:pPr lvl="1"/>
                <a:endParaRPr lang="en-US" sz="2100" dirty="0"/>
              </a:p>
              <a:p>
                <a:pPr lvl="1"/>
                <a:endParaRPr lang="en-US" sz="2100" dirty="0"/>
              </a:p>
              <a:p>
                <a:pPr lvl="1"/>
                <a:endParaRPr lang="en-US" sz="2100" dirty="0"/>
              </a:p>
              <a:p>
                <a:pPr lvl="1"/>
                <a:r>
                  <a:rPr lang="en-US" sz="2100" dirty="0"/>
                  <a:t>Advantages</a:t>
                </a:r>
              </a:p>
              <a:p>
                <a:pPr lvl="2"/>
                <a:r>
                  <a:rPr lang="en-US" sz="1800" i="1" dirty="0"/>
                  <a:t>Guaranteed</a:t>
                </a:r>
                <a:r>
                  <a:rPr lang="en-US" sz="1800" dirty="0"/>
                  <a:t> to converge (constant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/>
                  <a:t> may work)</a:t>
                </a:r>
              </a:p>
              <a:p>
                <a:pPr lvl="2"/>
                <a:r>
                  <a:rPr lang="en-US" sz="1800" dirty="0"/>
                  <a:t>The gradient estimated is unbiased, because all data are used</a:t>
                </a:r>
              </a:p>
              <a:p>
                <a:pPr lvl="2"/>
                <a:r>
                  <a:rPr lang="en-US" sz="1800" dirty="0"/>
                  <a:t>Give straight trajectory towards the minimum</a:t>
                </a:r>
              </a:p>
              <a:p>
                <a:pPr lvl="2"/>
                <a:r>
                  <a:rPr lang="en-US" sz="1800" dirty="0"/>
                  <a:t>In theory, it is guaranteed to converge to a minimum</a:t>
                </a:r>
              </a:p>
              <a:p>
                <a:pPr lvl="2"/>
                <a:endParaRPr lang="en-US" sz="1800" dirty="0"/>
              </a:p>
              <a:p>
                <a:pPr lvl="1"/>
                <a:r>
                  <a:rPr lang="en-US" sz="2100" dirty="0"/>
                  <a:t>Disadvantage</a:t>
                </a:r>
              </a:p>
              <a:p>
                <a:pPr lvl="2"/>
                <a:r>
                  <a:rPr lang="en-US" sz="1800" dirty="0"/>
                  <a:t>Slow to compute each iteration when we have large data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C5BD17B-798B-674E-B68E-4AA3824F9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463" t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4ED98E8-3978-B44D-8C87-E27E67DB9612}"/>
                  </a:ext>
                </a:extLst>
              </p:cNvPr>
              <p:cNvSpPr/>
              <p:nvPr/>
            </p:nvSpPr>
            <p:spPr>
              <a:xfrm>
                <a:off x="2827279" y="2213457"/>
                <a:ext cx="4751172" cy="666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zh-CN" alt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1" lang="en-US" altLang="zh-CN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4ED98E8-3978-B44D-8C87-E27E67DB9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79" y="2213457"/>
                <a:ext cx="4751172" cy="666080"/>
              </a:xfrm>
              <a:prstGeom prst="rect">
                <a:avLst/>
              </a:prstGeom>
              <a:blipFill>
                <a:blip r:embed="rId3"/>
                <a:stretch>
                  <a:fillRect t="-137037" b="-20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28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1F92-D0A6-4644-901C-5533F70C5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70B434-9180-4D40-966E-B1AE2F72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5CB9B-B3FD-334F-8409-168D0F2E0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06789-D44E-304E-BF03-2362141A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0B0FB84-78E6-294B-A2F4-A55E20F4B16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Method 1: normal equation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Downside:</a:t>
                </a:r>
              </a:p>
              <a:p>
                <a:pPr lvl="1"/>
                <a:r>
                  <a:rPr lang="en-US" dirty="0"/>
                  <a:t>Expensive to compute for 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0B0FB84-78E6-294B-A2F4-A55E20F4B1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79"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74A8D32-924F-6F47-998B-483415180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187" y="1848104"/>
            <a:ext cx="2960117" cy="40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0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24790-E800-3048-825A-CFEC790B3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GD (cont.)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656C41-04AA-D841-8932-C1B2FA7C9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EDB43-5BC1-5F45-8A40-1B30F7871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C762E-5588-C74C-B2AC-6FBB18855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30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753EE3-E513-A648-BB66-26AA399C0CF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Minibatch Gradient Descent</a:t>
            </a:r>
          </a:p>
          <a:p>
            <a:pPr lvl="1"/>
            <a:r>
              <a:rPr lang="en-US" sz="2100" dirty="0"/>
              <a:t>In each iteration, compute gradient using a subset of data with fixed size (</a:t>
            </a:r>
            <a:r>
              <a:rPr lang="en-US" sz="2100" i="1" dirty="0"/>
              <a:t>batch size</a:t>
            </a:r>
            <a:r>
              <a:rPr lang="en-US" sz="2100" dirty="0"/>
              <a:t>)</a:t>
            </a:r>
          </a:p>
          <a:p>
            <a:pPr lvl="1"/>
            <a:endParaRPr lang="en-US" sz="2100" dirty="0"/>
          </a:p>
          <a:p>
            <a:pPr lvl="1"/>
            <a:endParaRPr lang="en-US" sz="2100" dirty="0"/>
          </a:p>
          <a:p>
            <a:pPr lvl="1"/>
            <a:endParaRPr lang="en-US" sz="2100" dirty="0"/>
          </a:p>
          <a:p>
            <a:pPr lvl="1"/>
            <a:r>
              <a:rPr lang="en-US" sz="2100" dirty="0"/>
              <a:t>Advantages</a:t>
            </a:r>
          </a:p>
          <a:p>
            <a:pPr lvl="2"/>
            <a:r>
              <a:rPr lang="en-US" sz="1800" dirty="0"/>
              <a:t>Faster to compute one iteration</a:t>
            </a:r>
          </a:p>
          <a:p>
            <a:pPr lvl="2"/>
            <a:r>
              <a:rPr lang="en-US" sz="1800" dirty="0"/>
              <a:t>Randomly shuffling data avoids redundant examples in each iteration</a:t>
            </a:r>
          </a:p>
          <a:p>
            <a:pPr lvl="2"/>
            <a:endParaRPr lang="en-US" sz="1800" dirty="0"/>
          </a:p>
          <a:p>
            <a:pPr lvl="1"/>
            <a:r>
              <a:rPr lang="en-US" sz="2100" dirty="0"/>
              <a:t>Disadvantages</a:t>
            </a:r>
          </a:p>
          <a:p>
            <a:pPr lvl="2"/>
            <a:r>
              <a:rPr lang="en-US" sz="1800" dirty="0"/>
              <a:t>Will not converge: </a:t>
            </a:r>
            <a:br>
              <a:rPr lang="en-US" sz="1800" dirty="0"/>
            </a:br>
            <a:r>
              <a:rPr lang="en-US" sz="1800" dirty="0"/>
              <a:t>the cost function wanders around the minimum</a:t>
            </a:r>
          </a:p>
          <a:p>
            <a:pPr lvl="2"/>
            <a:r>
              <a:rPr lang="en-US" sz="1800" dirty="0"/>
              <a:t>Learning rate decay required</a:t>
            </a:r>
          </a:p>
          <a:p>
            <a:pPr lvl="2"/>
            <a:endParaRPr 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857219A-E5D3-0344-ACA9-FEA5195F70DF}"/>
                  </a:ext>
                </a:extLst>
              </p:cNvPr>
              <p:cNvSpPr/>
              <p:nvPr/>
            </p:nvSpPr>
            <p:spPr>
              <a:xfrm>
                <a:off x="2965502" y="2234723"/>
                <a:ext cx="5597814" cy="666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zh-CN" alt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1" lang="en-US" altLang="zh-CN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𝑏𝑎𝑡𝑐h</m:t>
                          </m:r>
                          <m:r>
                            <a:rPr kumimoji="1"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857219A-E5D3-0344-ACA9-FEA5195F70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502" y="2234723"/>
                <a:ext cx="5597814" cy="666080"/>
              </a:xfrm>
              <a:prstGeom prst="rect">
                <a:avLst/>
              </a:prstGeom>
              <a:blipFill>
                <a:blip r:embed="rId2"/>
                <a:stretch>
                  <a:fillRect t="-139623" b="-20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244C37C-0F0E-F046-A1AF-D0AE4F364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56628"/>
            <a:ext cx="5569836" cy="190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4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FA97-A713-FD4C-8A9F-F3A612663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GD (cont.)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00D5-A162-364E-BCE5-9F3323003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E573A0-BD22-7F49-BF61-993257F7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B0A2B2-2F65-C54E-B0D9-3E39CB8F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31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29F149-8CB9-654E-BD83-03A10CCE139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Stochastic Gradient Descent (SGD)</a:t>
            </a:r>
          </a:p>
          <a:p>
            <a:pPr lvl="1"/>
            <a:r>
              <a:rPr lang="en-US" sz="2100" dirty="0"/>
              <a:t>In each iteration, use one example from data to compute gradient and perform update</a:t>
            </a:r>
          </a:p>
          <a:p>
            <a:pPr lvl="1"/>
            <a:endParaRPr lang="en-US" sz="2100" dirty="0"/>
          </a:p>
          <a:p>
            <a:pPr lvl="1"/>
            <a:endParaRPr lang="en-US" sz="2100" dirty="0"/>
          </a:p>
          <a:p>
            <a:pPr lvl="1"/>
            <a:endParaRPr lang="en-US" sz="2100" dirty="0"/>
          </a:p>
          <a:p>
            <a:pPr lvl="1"/>
            <a:r>
              <a:rPr lang="en-US" sz="2100" dirty="0"/>
              <a:t>Advantages and disadvantages</a:t>
            </a:r>
          </a:p>
          <a:p>
            <a:pPr lvl="2"/>
            <a:r>
              <a:rPr lang="en-US" sz="1800" dirty="0"/>
              <a:t>Similar to Minibatch Gradient Descent</a:t>
            </a:r>
          </a:p>
          <a:p>
            <a:pPr lvl="2"/>
            <a:r>
              <a:rPr lang="en-US" sz="1800" dirty="0"/>
              <a:t>Adds even more noise in learning process than Minibatch GD, which may help model generalize better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3C8459A-C3ED-EC4A-8472-B5C0C229E19C}"/>
                  </a:ext>
                </a:extLst>
              </p:cNvPr>
              <p:cNvSpPr/>
              <p:nvPr/>
            </p:nvSpPr>
            <p:spPr>
              <a:xfrm>
                <a:off x="3458464" y="2213458"/>
                <a:ext cx="4047518" cy="666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zh-CN" alt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1" lang="en-US" altLang="zh-CN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3C8459A-C3ED-EC4A-8472-B5C0C229E1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464" y="2213458"/>
                <a:ext cx="4047518" cy="6660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489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7DF8-A84C-2E4A-8A02-A3F513BA0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three GDs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2150C8-A527-0D4F-8252-1A1CDEC3C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B1FAE9-23CE-2C49-864F-B9ADA19B2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E909E-AD89-A645-A157-CF319B5C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7009F8-5289-2A41-81A6-9400DA7C0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08257"/>
            <a:ext cx="5005867" cy="2480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7F348-B7A3-8C46-8A0F-EE8AD5458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467" y="2857918"/>
            <a:ext cx="5550195" cy="313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1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079F1-0B65-D644-B324-BA177F86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DC6E5-AB17-3047-83C8-5FF0905FD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F3D5D9-BAEC-A649-8824-8AAA0AD4D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B78A6-A513-2641-8E49-335302C14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33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423EDB-1AF4-ED4D-A045-FC5B61188DB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Normalize the data so that all features are in similar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55E238-9452-7745-823B-4F26342B1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052" y="2061682"/>
            <a:ext cx="8382739" cy="3260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2A9931-C3F2-D841-8AEA-9767FD0CC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1330648"/>
            <a:ext cx="1868672" cy="6548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EE2517-0AB3-9E47-B5C2-2D8626A46B01}"/>
              </a:ext>
            </a:extLst>
          </p:cNvPr>
          <p:cNvSpPr txBox="1"/>
          <p:nvPr/>
        </p:nvSpPr>
        <p:spPr>
          <a:xfrm>
            <a:off x="3458464" y="4082903"/>
            <a:ext cx="1860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longer to converge</a:t>
            </a:r>
          </a:p>
        </p:txBody>
      </p:sp>
    </p:spTree>
    <p:extLst>
      <p:ext uri="{BB962C8B-B14F-4D97-AF65-F5344CB8AC3E}">
        <p14:creationId xmlns:p14="http://schemas.microsoft.com/office/powerpoint/2010/main" val="765473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0F71-E561-A444-98E6-4FE8EA89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example of linear regression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40A570-AA0A-FB45-8095-E96D7B54A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A260D3-AADE-954D-A50E-7A3BD35E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96AE0-9378-3D48-B390-815C02E97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34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A6A7F4-AE3B-6E46-BA15-D7BF58DB224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https://github.com/aymericdamien/TensorFlow-Examples/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F62545-5390-6742-945D-40A4BE33F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81" y="1993310"/>
            <a:ext cx="3035300" cy="78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75950E-739F-4249-9148-20F6FFE15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664" y="2933462"/>
            <a:ext cx="2286000" cy="104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82C2E9-39BD-E548-97A9-65FA2F98B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664" y="4310261"/>
            <a:ext cx="7404100" cy="1511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78303A-6C25-9D45-80AC-B465744D4DBC}"/>
              </a:ext>
            </a:extLst>
          </p:cNvPr>
          <p:cNvSpPr txBox="1"/>
          <p:nvPr/>
        </p:nvSpPr>
        <p:spPr>
          <a:xfrm>
            <a:off x="8966719" y="4711968"/>
            <a:ext cx="2187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One feature to predict one output</a:t>
            </a:r>
          </a:p>
        </p:txBody>
      </p:sp>
    </p:spTree>
    <p:extLst>
      <p:ext uri="{BB962C8B-B14F-4D97-AF65-F5344CB8AC3E}">
        <p14:creationId xmlns:p14="http://schemas.microsoft.com/office/powerpoint/2010/main" val="236681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99A6-BA1E-4242-B2B3-07A01D9C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example of linear regression (cont.)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B8EE34-F2BA-F349-9CB8-C756A2DEA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1022FD-1518-5E41-98A2-E27226B6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70996-C739-084E-8CB0-B32FDC84F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CA56C-2EDE-8942-BDEF-A33875D16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64" y="1576867"/>
            <a:ext cx="4178300" cy="1854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2DDAA4-1886-C048-A41A-BF31F4F2E1F1}"/>
              </a:ext>
            </a:extLst>
          </p:cNvPr>
          <p:cNvSpPr txBox="1"/>
          <p:nvPr/>
        </p:nvSpPr>
        <p:spPr>
          <a:xfrm>
            <a:off x="6039296" y="1683194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tf.Placehoder</a:t>
            </a:r>
            <a:r>
              <a:rPr lang="en-US" dirty="0"/>
              <a:t> is the entry point of a computation </a:t>
            </a:r>
            <a:r>
              <a:rPr lang="en-US" b="1" dirty="0"/>
              <a:t>graph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FD6C7C-1EAB-384C-89E4-0CCBC3A6ECDC}"/>
              </a:ext>
            </a:extLst>
          </p:cNvPr>
          <p:cNvSpPr txBox="1"/>
          <p:nvPr/>
        </p:nvSpPr>
        <p:spPr>
          <a:xfrm>
            <a:off x="6039296" y="2546553"/>
            <a:ext cx="4369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contains parameters to be trained, and describes how they are connected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8F743B-0917-E649-913D-9CBE96E430CF}"/>
              </a:ext>
            </a:extLst>
          </p:cNvPr>
          <p:cNvSpPr txBox="1"/>
          <p:nvPr/>
        </p:nvSpPr>
        <p:spPr>
          <a:xfrm>
            <a:off x="6039296" y="3328724"/>
            <a:ext cx="4369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 err="1"/>
              <a:t>tf.Variable</a:t>
            </a:r>
            <a:r>
              <a:rPr lang="en-US" dirty="0"/>
              <a:t> represent a parameter that can be updated by training algorithm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D927F0-DACF-B346-89A4-F45CB1075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64" y="4484581"/>
            <a:ext cx="4965700" cy="127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763192-8929-FC4A-8BCE-17CFA647F718}"/>
              </a:ext>
            </a:extLst>
          </p:cNvPr>
          <p:cNvSpPr txBox="1"/>
          <p:nvPr/>
        </p:nvSpPr>
        <p:spPr>
          <a:xfrm>
            <a:off x="6039296" y="4484581"/>
            <a:ext cx="4369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 the model by defining how variables are connected by operations</a:t>
            </a:r>
          </a:p>
          <a:p>
            <a:endParaRPr lang="en-US" dirty="0"/>
          </a:p>
          <a:p>
            <a:r>
              <a:rPr lang="en-US" dirty="0"/>
              <a:t>Define how </a:t>
            </a:r>
            <a:r>
              <a:rPr lang="en-US" b="1" dirty="0"/>
              <a:t>cost</a:t>
            </a:r>
            <a:r>
              <a:rPr lang="en-US" dirty="0"/>
              <a:t> is computed</a:t>
            </a:r>
          </a:p>
        </p:txBody>
      </p:sp>
    </p:spTree>
    <p:extLst>
      <p:ext uri="{BB962C8B-B14F-4D97-AF65-F5344CB8AC3E}">
        <p14:creationId xmlns:p14="http://schemas.microsoft.com/office/powerpoint/2010/main" val="98169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11BAF-D4F9-B845-8162-76E09327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example of linear regression (cont.)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E16F5-B5D5-5444-911B-56D0A40F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F3B811-C94E-284D-9D1B-1706951FA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08ECA-004C-9546-80D7-3E96B068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B3C440-A26F-7941-B35E-697ECA9A5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96236"/>
            <a:ext cx="7010400" cy="10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995DEA-AE68-AD48-AD94-0D30E3A17E09}"/>
              </a:ext>
            </a:extLst>
          </p:cNvPr>
          <p:cNvSpPr txBox="1"/>
          <p:nvPr/>
        </p:nvSpPr>
        <p:spPr>
          <a:xfrm>
            <a:off x="601849" y="3091117"/>
            <a:ext cx="921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an optimizer (here, using GD), and specify which variable to minimize, and learning rate.</a:t>
            </a:r>
          </a:p>
          <a:p>
            <a:endParaRPr lang="en-US" dirty="0"/>
          </a:p>
          <a:p>
            <a:r>
              <a:rPr lang="en-US" dirty="0"/>
              <a:t>The optimizer will update all parameters automatically when it is </a:t>
            </a:r>
            <a:r>
              <a:rPr lang="en-US" b="1" dirty="0"/>
              <a:t>evaluated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878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219C8-B0EC-3C41-84A0-514A768C2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example of linear regression (cont.)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595975-0734-5E4C-A580-067D7377B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1FE907-6070-8D47-A8C5-532CE3E51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74949-1F7B-2F46-915D-3D43BFF7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D83F04-8069-6449-B2B9-0146A9B2E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28873"/>
            <a:ext cx="7404100" cy="4076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C86004-51F2-8E46-B017-AD675A934101}"/>
              </a:ext>
            </a:extLst>
          </p:cNvPr>
          <p:cNvSpPr txBox="1"/>
          <p:nvPr/>
        </p:nvSpPr>
        <p:spPr>
          <a:xfrm>
            <a:off x="3458464" y="1709111"/>
            <a:ext cx="238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a session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2B34A4-9F30-E649-B7EB-AEF3B44C8CF1}"/>
              </a:ext>
            </a:extLst>
          </p:cNvPr>
          <p:cNvSpPr txBox="1"/>
          <p:nvPr/>
        </p:nvSpPr>
        <p:spPr>
          <a:xfrm>
            <a:off x="3458464" y="2644554"/>
            <a:ext cx="351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Epoch: a pass of the entire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F809F5-1247-F944-B5B5-E3B1C75A8204}"/>
              </a:ext>
            </a:extLst>
          </p:cNvPr>
          <p:cNvSpPr txBox="1"/>
          <p:nvPr/>
        </p:nvSpPr>
        <p:spPr>
          <a:xfrm>
            <a:off x="5847907" y="3399759"/>
            <a:ext cx="4512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evaluate optimizer, needs to feed real data (x, y) to the placeholders (X, 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46DBE-C35B-9344-B0C4-73BC7F5951FB}"/>
              </a:ext>
            </a:extLst>
          </p:cNvPr>
          <p:cNvSpPr txBox="1"/>
          <p:nvPr/>
        </p:nvSpPr>
        <p:spPr>
          <a:xfrm>
            <a:off x="8013700" y="4502666"/>
            <a:ext cx="3778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compute cost, needs to feed the whole data (</a:t>
            </a:r>
            <a:r>
              <a:rPr lang="en-US" dirty="0" err="1"/>
              <a:t>train_X</a:t>
            </a:r>
            <a:r>
              <a:rPr lang="en-US" dirty="0"/>
              <a:t>, </a:t>
            </a:r>
            <a:r>
              <a:rPr lang="en-US" dirty="0" err="1"/>
              <a:t>train_Y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909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EB045-578A-CA43-9090-4257F0018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example of linear regression (cont.)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4F01C8-0587-3843-A3ED-38F840233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C0E44-A02C-9A4F-9E8B-CE9B64AB9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09081-85F0-9146-9CA0-888F87F63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46563-F71C-394F-BCA2-1D7B1C0CA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64" y="1470837"/>
            <a:ext cx="4697299" cy="7631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42CFBE-9FB8-EC42-8A30-C82DB4638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115" y="1470837"/>
            <a:ext cx="5826260" cy="436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43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A41E8-D0A9-B94F-8AB2-76C54171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300027-AC2B-1D43-831B-CA4297237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D493E-2CBF-F24B-B192-D53DE024F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9272B5-F80F-8340-BE4A-87781614C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39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B8BBEC-101E-2A46-8D9B-361142BCE80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Gradient Descent algorithm</a:t>
            </a:r>
          </a:p>
          <a:p>
            <a:pPr lvl="1"/>
            <a:r>
              <a:rPr lang="en-US" dirty="0"/>
              <a:t>A iterative way to find the minimum of cost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061CD7-A1C1-8D41-88D3-FD972C1D6CDF}"/>
                  </a:ext>
                </a:extLst>
              </p:cNvPr>
              <p:cNvSpPr txBox="1"/>
              <p:nvPr/>
            </p:nvSpPr>
            <p:spPr>
              <a:xfrm>
                <a:off x="1106376" y="2698287"/>
                <a:ext cx="7941734" cy="2751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Start with initial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Repeat until satisfied {</a:t>
                </a:r>
              </a:p>
              <a:p>
                <a:r>
                  <a:rPr lang="en-US" sz="2400" dirty="0"/>
                  <a:t>	1. Compute the gradient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, and.</a:t>
                </a:r>
              </a:p>
              <a:p>
                <a:r>
                  <a:rPr lang="en-US" sz="2400" dirty="0"/>
                  <a:t>	2. Use it to update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}</a:t>
                </a:r>
              </a:p>
              <a:p>
                <a:r>
                  <a:rPr lang="en-US" sz="2400" dirty="0"/>
                  <a:t>Obtain the final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061CD7-A1C1-8D41-88D3-FD972C1D6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376" y="2698287"/>
                <a:ext cx="7941734" cy="2751907"/>
              </a:xfrm>
              <a:prstGeom prst="rect">
                <a:avLst/>
              </a:prstGeom>
              <a:blipFill>
                <a:blip r:embed="rId2"/>
                <a:stretch>
                  <a:fillRect l="-1118" t="-1376" b="-4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9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Task Formulation</a:t>
            </a:r>
          </a:p>
          <a:p>
            <a:r>
              <a:rPr lang="en-US" dirty="0"/>
              <a:t>Cost Function</a:t>
            </a:r>
          </a:p>
          <a:p>
            <a:r>
              <a:rPr lang="en-US" dirty="0"/>
              <a:t>Method 1: Normal Equation</a:t>
            </a:r>
          </a:p>
          <a:p>
            <a:r>
              <a:rPr lang="en-US" dirty="0">
                <a:solidFill>
                  <a:srgbClr val="FF0000"/>
                </a:solidFill>
              </a:rPr>
              <a:t>Method 2: Gradient Descent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EC8ED-2E04-C743-849C-AD1EE977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E2302-D905-FA45-99C3-419BD47A4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3D339-41FF-2041-98C9-296662B42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0453D-A4AE-E840-8227-0AED23462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E4D243-78DA-8B4C-8F8C-5C06A558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CC3F0-6AF8-7D49-8A08-0671B9E1B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4EAD1-4762-BC4D-B568-84177F6F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CCA758-759F-5F47-A6B0-81FBAFE36E0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  <a:p>
            <a:endParaRPr lang="en-US" dirty="0"/>
          </a:p>
          <a:p>
            <a:r>
              <a:rPr lang="en-US" dirty="0"/>
              <a:t>Home assignment 2 for linear regression will be released on </a:t>
            </a:r>
            <a:r>
              <a:rPr lang="en-US"/>
              <a:t>next Tue.</a:t>
            </a:r>
          </a:p>
        </p:txBody>
      </p:sp>
    </p:spTree>
    <p:extLst>
      <p:ext uri="{BB962C8B-B14F-4D97-AF65-F5344CB8AC3E}">
        <p14:creationId xmlns:p14="http://schemas.microsoft.com/office/powerpoint/2010/main" val="3187970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B3A2D-C3CE-A145-BDCD-0AC78BA5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Term: Gradient Descent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DD0631-1643-6640-83E0-D16B4A1D7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9F3E5-4577-2F46-9947-2B56F3F58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14FF4-16B3-8944-9FEE-387D5D502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1F7E471-210A-A64D-B610-5B7D24F99610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A iterative optimization algorithm for finding the minimum of a </a:t>
                </a:r>
                <a:r>
                  <a:rPr lang="en-US" b="1" i="1" dirty="0"/>
                  <a:t>function</a:t>
                </a:r>
                <a:endParaRPr lang="en-US" dirty="0"/>
              </a:p>
              <a:p>
                <a:r>
                  <a:rPr lang="en-US" dirty="0"/>
                  <a:t>Cost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General thought:</a:t>
                </a:r>
              </a:p>
              <a:p>
                <a:pPr lvl="1"/>
                <a:r>
                  <a:rPr lang="en-US" dirty="0"/>
                  <a:t>Start with an initial candidate</a:t>
                </a:r>
              </a:p>
              <a:p>
                <a:pPr lvl="1"/>
                <a:r>
                  <a:rPr lang="en-US" dirty="0"/>
                  <a:t>And then gradually approach the minimum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1F7E471-210A-A64D-B610-5B7D24F996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79"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287A99A-50DC-4C49-8C12-969B76528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472" y="2071957"/>
            <a:ext cx="3679952" cy="393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4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AB24E-CB65-654B-B4A3-721D73FE7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gradient?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A20A51-0193-AE48-BCCC-ACEF63646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CFC94-84AB-6047-9311-5C3594180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A2063C-194F-4C4A-9D71-59637531E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7C14CC9-08D9-5349-86A2-924FFDBF3C7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Gradient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Partial derivative</a:t>
                </a:r>
              </a:p>
              <a:p>
                <a:endParaRPr lang="en-US" dirty="0"/>
              </a:p>
              <a:p>
                <a:r>
                  <a:rPr lang="en-US" dirty="0"/>
                  <a:t>Derivative is defined on functions of single variable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Gradient is defined on functions of multiple variables (vector)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7C14CC9-08D9-5349-86A2-924FFDBF3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79"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EC072EF-C0CF-B44C-8673-109355BA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184" y="2991122"/>
            <a:ext cx="423732" cy="644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A8FF4-641A-FC45-ACF5-67C3E066D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420" y="3142887"/>
            <a:ext cx="1324330" cy="340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6AB3D4-BD11-0C4F-8733-797F910E5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420" y="4906736"/>
            <a:ext cx="1467546" cy="400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156C9D-A962-E143-9035-A2BAB1E6D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4184" y="4786809"/>
            <a:ext cx="4231646" cy="69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7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989DEFE-BF0D-9149-90CF-F58704C5E7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Gradient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derivative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989DEFE-BF0D-9149-90CF-F58704C5E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89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5D3EEF-17EC-694F-88EA-9EE449F71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2829F-A082-FE40-89E1-D64364C97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58B39-AF64-7543-A008-E4C408344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D76758-9C23-7044-A33C-6E9DE997EE1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Measures the </a:t>
            </a:r>
            <a:r>
              <a:rPr lang="en-US" sz="2400" i="1" dirty="0"/>
              <a:t>sensitivity</a:t>
            </a:r>
            <a:r>
              <a:rPr lang="en-US" sz="2400" dirty="0"/>
              <a:t>: how much the output changes if the input changes a little bit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3CC87E-6A64-244F-9843-89A57DD3A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258" y="1990742"/>
            <a:ext cx="4042150" cy="288163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3B0ED20-733E-724E-9F2B-D04C2D4E5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2260568"/>
            <a:ext cx="2464547" cy="26640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5FF2DE-8125-BF4B-A8DB-4ECC9E653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686" y="5261050"/>
            <a:ext cx="1930400" cy="5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9EDBE8-7F05-1148-95E2-BF6063491F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33" y="5273366"/>
            <a:ext cx="2616200" cy="482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E606C4E-0D35-A440-9625-8CF9CF4DA3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76519" y="2062345"/>
            <a:ext cx="3106516" cy="25988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520823-9901-0447-8914-2A6FA61FCC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6335" y="4860600"/>
            <a:ext cx="2806700" cy="254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ABC28B-FBCA-EB4B-9C71-7A2AC98992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6335" y="5375430"/>
            <a:ext cx="1524000" cy="520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9095BC-064F-8541-8776-CB0D5B9DD275}"/>
              </a:ext>
            </a:extLst>
          </p:cNvPr>
          <p:cNvSpPr txBox="1"/>
          <p:nvPr/>
        </p:nvSpPr>
        <p:spPr>
          <a:xfrm>
            <a:off x="10249376" y="5451114"/>
            <a:ext cx="144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grey lines</a:t>
            </a:r>
          </a:p>
        </p:txBody>
      </p:sp>
    </p:spTree>
    <p:extLst>
      <p:ext uri="{BB962C8B-B14F-4D97-AF65-F5344CB8AC3E}">
        <p14:creationId xmlns:p14="http://schemas.microsoft.com/office/powerpoint/2010/main" val="327118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7B1FC-D693-C240-A093-1C604EA1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gradient help to find the minimum?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E04D75-7A32-D347-AC45-EAE4E47E9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59D04-E1B5-F040-9B53-EA26E87B3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D4910-2F3B-9A48-BA96-3647D5EBB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5163268-53F9-5642-9D16-006818F8D49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Gradient points in the direction of the </a:t>
                </a:r>
                <a:r>
                  <a:rPr lang="en-US" sz="2400" i="1" dirty="0"/>
                  <a:t>fastest increase</a:t>
                </a:r>
                <a:r>
                  <a:rPr lang="en-US" sz="2400" dirty="0"/>
                  <a:t> of function</a:t>
                </a:r>
              </a:p>
              <a:p>
                <a:r>
                  <a:rPr lang="en-US" sz="2400" b="1" i="1" dirty="0"/>
                  <a:t>Opposite</a:t>
                </a:r>
                <a:r>
                  <a:rPr lang="en-US" sz="2400" dirty="0"/>
                  <a:t> of gradient points to the direction of </a:t>
                </a:r>
                <a:r>
                  <a:rPr lang="en-US" sz="2400" b="1" i="1" dirty="0"/>
                  <a:t>fastest decrease</a:t>
                </a:r>
                <a:endParaRPr lang="en-US" sz="2400" b="1" dirty="0"/>
              </a:p>
              <a:p>
                <a:endParaRPr lang="en-US" sz="2400" b="1" i="1" dirty="0"/>
              </a:p>
              <a:p>
                <a:r>
                  <a:rPr lang="en-US" sz="2400" dirty="0"/>
                  <a:t>Recall the goal: Find the minimum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788670" lvl="1" indent="-514350">
                  <a:buFont typeface="+mj-lt"/>
                  <a:buAutoNum type="romanLcPeriod"/>
                </a:pPr>
                <a:r>
                  <a:rPr lang="en-US" sz="2100" dirty="0"/>
                  <a:t>Starting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100" dirty="0"/>
                  <a:t>. We don’t know if it is the minimum.</a:t>
                </a:r>
              </a:p>
              <a:p>
                <a:pPr marL="788670" lvl="1" indent="-514350">
                  <a:buFont typeface="+mj-lt"/>
                  <a:buAutoNum type="romanLcPeriod"/>
                </a:pPr>
                <a:r>
                  <a:rPr lang="en-US" sz="2100" dirty="0"/>
                  <a:t>Choose a direction to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100" dirty="0"/>
                  <a:t> a bit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100" dirty="0"/>
                  <a:t>, so that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decreases a bit. </a:t>
                </a:r>
                <a:br>
                  <a:rPr lang="en-US" sz="2100" dirty="0"/>
                </a:br>
                <a:r>
                  <a:rPr lang="en-US" sz="2100" dirty="0"/>
                  <a:t>A reasonable thought on which direction to go is to choose a direction along which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decreases fastest. </a:t>
                </a:r>
              </a:p>
              <a:p>
                <a:pPr marL="788670" lvl="1" indent="-514350">
                  <a:buFont typeface="+mj-lt"/>
                  <a:buAutoNum type="romanLcPeriod"/>
                </a:pPr>
                <a:r>
                  <a:rPr lang="en-US" sz="2100" dirty="0"/>
                  <a:t>Repeat until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no longer decreases significantly. The final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is the minimum.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5163268-53F9-5642-9D16-006818F8D4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463" t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86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0242B-2A1E-CA4C-9B34-DA73EBEF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 demo of GD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4392E-A58A-D44F-BDB2-11AA1376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01E285-C956-8C45-B077-3C8F95DAE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6AA8B-EFE6-F94F-B055-1663D7B9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5E5EC-DA74-4BEB-88AD-2C8A9185000E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A8A0044-718B-9346-8838-648EA9DA104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How to change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A8A0044-718B-9346-8838-648EA9DA10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463" t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B2BBCF3F-E6B6-354D-8508-E8F667CC2102}"/>
              </a:ext>
            </a:extLst>
          </p:cNvPr>
          <p:cNvGrpSpPr/>
          <p:nvPr/>
        </p:nvGrpSpPr>
        <p:grpSpPr>
          <a:xfrm>
            <a:off x="1642533" y="2289809"/>
            <a:ext cx="4030133" cy="2796541"/>
            <a:chOff x="2548467" y="2294467"/>
            <a:chExt cx="4030133" cy="279654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11751B5-5C19-A847-BDD2-8F8AAD2F2C10}"/>
                </a:ext>
              </a:extLst>
            </p:cNvPr>
            <p:cNvCxnSpPr/>
            <p:nvPr/>
          </p:nvCxnSpPr>
          <p:spPr>
            <a:xfrm flipV="1">
              <a:off x="2548467" y="2540000"/>
              <a:ext cx="0" cy="22690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504EB4F-A21C-DA4A-9AD4-A22984BB86D2}"/>
                </a:ext>
              </a:extLst>
            </p:cNvPr>
            <p:cNvCxnSpPr/>
            <p:nvPr/>
          </p:nvCxnSpPr>
          <p:spPr>
            <a:xfrm>
              <a:off x="2548467" y="4809067"/>
              <a:ext cx="39793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C8BB1BB-C730-F948-A3F2-ADA5445B36C4}"/>
                </a:ext>
              </a:extLst>
            </p:cNvPr>
            <p:cNvSpPr/>
            <p:nvPr/>
          </p:nvSpPr>
          <p:spPr>
            <a:xfrm>
              <a:off x="3187700" y="3069156"/>
              <a:ext cx="2438400" cy="1210755"/>
            </a:xfrm>
            <a:custGeom>
              <a:avLst/>
              <a:gdLst>
                <a:gd name="connsiteX0" fmla="*/ 0 w 1651000"/>
                <a:gd name="connsiteY0" fmla="*/ 25400 h 1210755"/>
                <a:gd name="connsiteX1" fmla="*/ 838200 w 1651000"/>
                <a:gd name="connsiteY1" fmla="*/ 1210733 h 1210755"/>
                <a:gd name="connsiteX2" fmla="*/ 1651000 w 1651000"/>
                <a:gd name="connsiteY2" fmla="*/ 0 h 1210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000" h="1210755">
                  <a:moveTo>
                    <a:pt x="0" y="25400"/>
                  </a:moveTo>
                  <a:cubicBezTo>
                    <a:pt x="281516" y="620183"/>
                    <a:pt x="563033" y="1214966"/>
                    <a:pt x="838200" y="1210733"/>
                  </a:cubicBezTo>
                  <a:cubicBezTo>
                    <a:pt x="1113367" y="1206500"/>
                    <a:pt x="1508478" y="227189"/>
                    <a:pt x="1651000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FE5FA2D-7B2F-0449-874C-03FECD9B8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5600" y="2294467"/>
              <a:ext cx="1930400" cy="254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AAEC33E-554A-E449-89E3-3A0E8AF33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7000" y="4925908"/>
              <a:ext cx="101600" cy="165100"/>
            </a:xfrm>
            <a:prstGeom prst="rect">
              <a:avLst/>
            </a:prstGeom>
          </p:spPr>
        </p:pic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807760-AB73-814F-8E9A-830B79DE00A3}"/>
              </a:ext>
            </a:extLst>
          </p:cNvPr>
          <p:cNvCxnSpPr/>
          <p:nvPr/>
        </p:nvCxnSpPr>
        <p:spPr>
          <a:xfrm>
            <a:off x="2827867" y="2836333"/>
            <a:ext cx="0" cy="232833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14A43DD-7610-0E40-8076-3CCE5FBDD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8967" y="5276845"/>
            <a:ext cx="177800" cy="20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EBFDE2-2389-D04B-880F-BEACE57FC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167" y="5705049"/>
            <a:ext cx="787400" cy="5080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AEFE10-74C3-BC43-BDD3-5F4A18458CB3}"/>
              </a:ext>
            </a:extLst>
          </p:cNvPr>
          <p:cNvCxnSpPr>
            <a:cxnSpLocks/>
          </p:cNvCxnSpPr>
          <p:nvPr/>
        </p:nvCxnSpPr>
        <p:spPr>
          <a:xfrm flipH="1" flipV="1">
            <a:off x="2548467" y="3539067"/>
            <a:ext cx="279400" cy="2963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EFCD5C3D-1C64-8348-A43C-1A9784B3F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9950" y="2526963"/>
            <a:ext cx="1511300" cy="50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CFDE548-0CF0-E740-A239-AB4A5DB0903B}"/>
                  </a:ext>
                </a:extLst>
              </p:cNvPr>
              <p:cNvSpPr txBox="1"/>
              <p:nvPr/>
            </p:nvSpPr>
            <p:spPr>
              <a:xfrm>
                <a:off x="7023100" y="3258626"/>
                <a:ext cx="42206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Therefore,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CFDE548-0CF0-E740-A239-AB4A5DB0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100" y="3258626"/>
                <a:ext cx="4220633" cy="369332"/>
              </a:xfrm>
              <a:prstGeom prst="rect">
                <a:avLst/>
              </a:prstGeom>
              <a:blipFill>
                <a:blip r:embed="rId8"/>
                <a:stretch>
                  <a:fillRect l="-901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EB12659-C71B-5D4A-8FF5-499E3931D6E7}"/>
              </a:ext>
            </a:extLst>
          </p:cNvPr>
          <p:cNvCxnSpPr/>
          <p:nvPr/>
        </p:nvCxnSpPr>
        <p:spPr>
          <a:xfrm>
            <a:off x="3009899" y="2827866"/>
            <a:ext cx="0" cy="2328334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601F676-64A1-D245-8647-80992D6820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5394" y="5268799"/>
            <a:ext cx="177800" cy="20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22DF72-D1ED-C645-A016-B08522FE6768}"/>
                  </a:ext>
                </a:extLst>
              </p:cNvPr>
              <p:cNvSpPr txBox="1"/>
              <p:nvPr/>
            </p:nvSpPr>
            <p:spPr>
              <a:xfrm>
                <a:off x="7034741" y="1475142"/>
                <a:ext cx="384174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Move towards the opposite direction of gradient by a step (determined by </a:t>
                </a:r>
                <a:r>
                  <a:rPr lang="en-US" i="1" dirty="0"/>
                  <a:t>learning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):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22DF72-D1ED-C645-A016-B08522FE6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741" y="1475142"/>
                <a:ext cx="3841749" cy="923330"/>
              </a:xfrm>
              <a:prstGeom prst="rect">
                <a:avLst/>
              </a:prstGeom>
              <a:blipFill>
                <a:blip r:embed="rId10"/>
                <a:stretch>
                  <a:fillRect l="-990" t="-1351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FEA7214-4B4B-3B43-A449-C4C08FFA2D00}"/>
                  </a:ext>
                </a:extLst>
              </p:cNvPr>
              <p:cNvSpPr txBox="1"/>
              <p:nvPr/>
            </p:nvSpPr>
            <p:spPr>
              <a:xfrm>
                <a:off x="7046383" y="3623725"/>
                <a:ext cx="38184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smaller enough,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be closer to minimum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FEA7214-4B4B-3B43-A449-C4C08FFA2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383" y="3623725"/>
                <a:ext cx="3818466" cy="646331"/>
              </a:xfrm>
              <a:prstGeom prst="rect">
                <a:avLst/>
              </a:prstGeom>
              <a:blipFill>
                <a:blip r:embed="rId11"/>
                <a:stretch>
                  <a:fillRect l="-1329" t="-1923" r="-199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54A6E2-591D-1146-9F82-AED7E0C91CA4}"/>
              </a:ext>
            </a:extLst>
          </p:cNvPr>
          <p:cNvCxnSpPr>
            <a:cxnSpLocks/>
          </p:cNvCxnSpPr>
          <p:nvPr/>
        </p:nvCxnSpPr>
        <p:spPr>
          <a:xfrm>
            <a:off x="2827867" y="3835400"/>
            <a:ext cx="287866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6A59D9F-CF6D-FD45-B7B6-7740DBA6E1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73383" y="4406555"/>
            <a:ext cx="1333500" cy="22860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C26F6C6-BD40-224D-9785-F266AB6BBC63}"/>
              </a:ext>
            </a:extLst>
          </p:cNvPr>
          <p:cNvCxnSpPr/>
          <p:nvPr/>
        </p:nvCxnSpPr>
        <p:spPr>
          <a:xfrm>
            <a:off x="3183464" y="2827866"/>
            <a:ext cx="0" cy="2328334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4B9E7D7-CDB3-DE46-8CC0-4C7FB3456A1C}"/>
              </a:ext>
            </a:extLst>
          </p:cNvPr>
          <p:cNvCxnSpPr/>
          <p:nvPr/>
        </p:nvCxnSpPr>
        <p:spPr>
          <a:xfrm>
            <a:off x="3352798" y="2827866"/>
            <a:ext cx="0" cy="2328334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97E242B6-8C3A-1D4A-B733-31E713CB0E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15894" y="5266894"/>
            <a:ext cx="177800" cy="203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BB9A344-67AA-C748-968C-7190FC5711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06394" y="5266894"/>
            <a:ext cx="177800" cy="2032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B7A2EEC-5003-9341-ABD6-0761312ECE0F}"/>
              </a:ext>
            </a:extLst>
          </p:cNvPr>
          <p:cNvSpPr/>
          <p:nvPr/>
        </p:nvSpPr>
        <p:spPr>
          <a:xfrm>
            <a:off x="6807200" y="1342390"/>
            <a:ext cx="4368800" cy="339894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E660A8-4212-E64F-BD70-F9B88509C0DD}"/>
              </a:ext>
            </a:extLst>
          </p:cNvPr>
          <p:cNvSpPr txBox="1"/>
          <p:nvPr/>
        </p:nvSpPr>
        <p:spPr>
          <a:xfrm>
            <a:off x="6809317" y="4840852"/>
            <a:ext cx="218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</a:t>
            </a:r>
            <a:r>
              <a:rPr lang="en-US" i="1" dirty="0"/>
              <a:t>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C515A98-17F5-C640-A702-B37C5CA7E0ED}"/>
                  </a:ext>
                </a:extLst>
              </p:cNvPr>
              <p:cNvSpPr txBox="1"/>
              <p:nvPr/>
            </p:nvSpPr>
            <p:spPr>
              <a:xfrm>
                <a:off x="6771216" y="5338675"/>
                <a:ext cx="436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Repeat until a satisfactory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reached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C515A98-17F5-C640-A702-B37C5CA7E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216" y="5338675"/>
                <a:ext cx="4368800" cy="369332"/>
              </a:xfrm>
              <a:prstGeom prst="rect">
                <a:avLst/>
              </a:prstGeom>
              <a:blipFill>
                <a:blip r:embed="rId15"/>
                <a:stretch>
                  <a:fillRect l="-1159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886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4" grpId="0"/>
      <p:bldP spid="44" grpId="0" animBg="1"/>
      <p:bldP spid="45" grpId="0"/>
      <p:bldP spid="4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2085</Words>
  <Application>Microsoft Macintosh PowerPoint</Application>
  <PresentationFormat>Widescreen</PresentationFormat>
  <Paragraphs>499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宋体</vt:lpstr>
      <vt:lpstr>华文新魏</vt:lpstr>
      <vt:lpstr>Bookman Old Style</vt:lpstr>
      <vt:lpstr>Calibri</vt:lpstr>
      <vt:lpstr>Cambria Math</vt:lpstr>
      <vt:lpstr>Gill Sans MT</vt:lpstr>
      <vt:lpstr>Wingdings</vt:lpstr>
      <vt:lpstr>Wingdings 3</vt:lpstr>
      <vt:lpstr>Origin</vt:lpstr>
      <vt:lpstr>Lecture 4: Linear Regression B</vt:lpstr>
      <vt:lpstr>Recap: linear regression</vt:lpstr>
      <vt:lpstr>Review</vt:lpstr>
      <vt:lpstr>Outline</vt:lpstr>
      <vt:lpstr>Term: Gradient Descent</vt:lpstr>
      <vt:lpstr>What is gradient?</vt:lpstr>
      <vt:lpstr>Gradient ≈ derivative</vt:lpstr>
      <vt:lpstr>How does gradient help to find the minimum?</vt:lpstr>
      <vt:lpstr>1-D demo of GD</vt:lpstr>
      <vt:lpstr>1-D demo of GD (cont.)</vt:lpstr>
      <vt:lpstr>2-D demo of GD</vt:lpstr>
      <vt:lpstr>GD algorithm summary</vt:lpstr>
      <vt:lpstr>GD for linear regression</vt:lpstr>
      <vt:lpstr>GD for simple linear regression</vt:lpstr>
      <vt:lpstr>GD for simple linear regression</vt:lpstr>
      <vt:lpstr>GD for multiple linear regression</vt:lpstr>
      <vt:lpstr>GD for multiple linear regression (cont.)</vt:lpstr>
      <vt:lpstr>Case Study: predicting unit prices</vt:lpstr>
      <vt:lpstr>A multiple linear regression problem</vt:lpstr>
      <vt:lpstr>GD Game</vt:lpstr>
      <vt:lpstr>PowerPoint Presentation</vt:lpstr>
      <vt:lpstr>Summarize the strategy</vt:lpstr>
      <vt:lpstr>Back to the formula of GD</vt:lpstr>
      <vt:lpstr>Analogy of parameter updating</vt:lpstr>
      <vt:lpstr>Some common practices</vt:lpstr>
      <vt:lpstr>When to stop</vt:lpstr>
      <vt:lpstr>How to set learning rate α</vt:lpstr>
      <vt:lpstr>Selection and adaptation of learning rate</vt:lpstr>
      <vt:lpstr>Types of GD</vt:lpstr>
      <vt:lpstr>Types of GD (cont.)</vt:lpstr>
      <vt:lpstr>Types of GD (cont.)</vt:lpstr>
      <vt:lpstr>Comparison of three GDs</vt:lpstr>
      <vt:lpstr>Other tricks</vt:lpstr>
      <vt:lpstr>Tensorflow example of linear regression</vt:lpstr>
      <vt:lpstr>Tensorflow example of linear regression (cont.)</vt:lpstr>
      <vt:lpstr>Tensorflow example of linear regression (cont.)</vt:lpstr>
      <vt:lpstr>Tensorflow example of linear regression (cont.)</vt:lpstr>
      <vt:lpstr>Tensorflow example of linear regression (cont.)</vt:lpstr>
      <vt:lpstr>Recap</vt:lpstr>
      <vt:lpstr>Next lecture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Linear Regression B</dc:title>
  <dc:creator>Yang Xu</dc:creator>
  <cp:lastModifiedBy>Microsoft Office User</cp:lastModifiedBy>
  <cp:revision>210</cp:revision>
  <dcterms:created xsi:type="dcterms:W3CDTF">2018-09-04T17:07:46Z</dcterms:created>
  <dcterms:modified xsi:type="dcterms:W3CDTF">2018-09-06T07:46:40Z</dcterms:modified>
</cp:coreProperties>
</file>